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26557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7556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173907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3609928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19669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3610752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3579404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082616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58130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06289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51015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319161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977498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1463113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1746292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0F0075-4F59-4754-9367-55DC4EA2C840}" type="datetimeFigureOut">
              <a:rPr lang="ru-RU" smtClean="0"/>
              <a:pPr/>
              <a:t>22.04.2024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38854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0F0075-4F59-4754-9367-55DC4EA2C840}" type="datetimeFigureOut">
              <a:rPr lang="ru-RU" smtClean="0"/>
              <a:pPr/>
              <a:t>22.04.2024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096E88-4BED-41FA-8D0F-3C741F90F4AA}" type="slidenum">
              <a:rPr lang="ru-RU" smtClean="0"/>
              <a:pPr/>
              <a:t>‹#›</a:t>
            </a:fld>
            <a:endParaRPr lang="ru-RU"/>
          </a:p>
        </p:txBody>
      </p:sp>
    </p:spTree>
    <p:extLst>
      <p:ext uri="{BB962C8B-B14F-4D97-AF65-F5344CB8AC3E}">
        <p14:creationId xmlns:p14="http://schemas.microsoft.com/office/powerpoint/2010/main" xmlns="" val="2617173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1 урок </a:t>
            </a:r>
            <a:br>
              <a:rPr lang="ru-RU" smtClean="0"/>
            </a:br>
            <a:r>
              <a:rPr lang="ru-RU" smtClean="0"/>
              <a:t>Уход </a:t>
            </a:r>
            <a:r>
              <a:rPr lang="ru-RU" dirty="0" smtClean="0"/>
              <a:t>за </a:t>
            </a:r>
            <a:r>
              <a:rPr lang="ru-RU" dirty="0" smtClean="0"/>
              <a:t>грудничком</a:t>
            </a:r>
            <a:endParaRPr lang="ru-RU" dirty="0"/>
          </a:p>
        </p:txBody>
      </p:sp>
      <p:sp>
        <p:nvSpPr>
          <p:cNvPr id="3" name="Подзаголовок 2"/>
          <p:cNvSpPr>
            <a:spLocks noGrp="1"/>
          </p:cNvSpPr>
          <p:nvPr>
            <p:ph type="subTitle" idx="1"/>
          </p:nvPr>
        </p:nvSpPr>
        <p:spPr/>
        <p:txBody>
          <a:bodyPr>
            <a:normAutofit/>
          </a:bodyPr>
          <a:lstStyle/>
          <a:p>
            <a:r>
              <a:rPr lang="ru-RU" dirty="0" smtClean="0"/>
              <a:t>Подготовил врач-педиатр: </a:t>
            </a:r>
          </a:p>
          <a:p>
            <a:r>
              <a:rPr lang="ru-RU" dirty="0" smtClean="0"/>
              <a:t>Хайруллина Ю.А.</a:t>
            </a:r>
          </a:p>
          <a:p>
            <a:r>
              <a:rPr lang="ru-RU" sz="1000" dirty="0" err="1"/>
              <a:t>п</a:t>
            </a:r>
            <a:r>
              <a:rPr lang="ru-RU" sz="1000" dirty="0" err="1" smtClean="0"/>
              <a:t>ос.Кизнер</a:t>
            </a:r>
            <a:r>
              <a:rPr lang="ru-RU" sz="1000" dirty="0" smtClean="0"/>
              <a:t> 2023</a:t>
            </a:r>
            <a:endParaRPr lang="ru-RU" sz="1000" dirty="0"/>
          </a:p>
        </p:txBody>
      </p:sp>
    </p:spTree>
    <p:extLst>
      <p:ext uri="{BB962C8B-B14F-4D97-AF65-F5344CB8AC3E}">
        <p14:creationId xmlns:p14="http://schemas.microsoft.com/office/powerpoint/2010/main" xmlns="" val="49704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8970" y="0"/>
            <a:ext cx="8596668" cy="1320800"/>
          </a:xfrm>
        </p:spPr>
        <p:txBody>
          <a:bodyPr/>
          <a:lstStyle/>
          <a:p>
            <a:pPr algn="ctr"/>
            <a:r>
              <a:rPr lang="ru-RU" dirty="0" smtClean="0"/>
              <a:t>Сон</a:t>
            </a:r>
            <a:endParaRPr lang="ru-RU" dirty="0"/>
          </a:p>
        </p:txBody>
      </p:sp>
      <p:sp>
        <p:nvSpPr>
          <p:cNvPr id="3" name="Объект 2"/>
          <p:cNvSpPr>
            <a:spLocks noGrp="1"/>
          </p:cNvSpPr>
          <p:nvPr>
            <p:ph idx="1"/>
          </p:nvPr>
        </p:nvSpPr>
        <p:spPr>
          <a:xfrm>
            <a:off x="458969" y="932291"/>
            <a:ext cx="9080815" cy="5509452"/>
          </a:xfrm>
        </p:spPr>
        <p:txBody>
          <a:bodyPr>
            <a:normAutofit/>
          </a:bodyPr>
          <a:lstStyle/>
          <a:p>
            <a:r>
              <a:rPr lang="ru-RU" dirty="0"/>
              <a:t>Самым безопасным считается сон ребенка на спине, голова на бок. В своей кроватке в комнате родителей. Кроватка должны быть пустой, без бортиков, игрушек, балдахина и </a:t>
            </a:r>
            <a:r>
              <a:rPr lang="ru-RU" dirty="0" err="1"/>
              <a:t>тд</a:t>
            </a:r>
            <a:r>
              <a:rPr lang="ru-RU" dirty="0"/>
              <a:t>, без одеяла или одеяло должно быть заткнуто под матрас и накрывать ребенка только по пояс. Это профилактика младенческой смерти от удушения или внезапной детской смерти. С бока ребенок может перевернуться на живот, на животе сон опасен (до момента пока ребенок не научится самостоятельно переворачиваться с живота на спину</a:t>
            </a:r>
            <a:r>
              <a:rPr lang="ru-RU" dirty="0" smtClean="0"/>
              <a:t>).</a:t>
            </a:r>
          </a:p>
          <a:p>
            <a:pPr marL="0" indent="0" algn="ctr">
              <a:buNone/>
            </a:pPr>
            <a:r>
              <a:rPr lang="ru-RU" sz="3600" dirty="0" smtClean="0">
                <a:solidFill>
                  <a:schemeClr val="accent1">
                    <a:lumMod val="75000"/>
                  </a:schemeClr>
                </a:solidFill>
              </a:rPr>
              <a:t>Массаж</a:t>
            </a:r>
            <a:r>
              <a:rPr lang="ru-RU" dirty="0" smtClean="0"/>
              <a:t> </a:t>
            </a:r>
          </a:p>
        </p:txBody>
      </p:sp>
    </p:spTree>
    <p:extLst>
      <p:ext uri="{BB962C8B-B14F-4D97-AF65-F5344CB8AC3E}">
        <p14:creationId xmlns:p14="http://schemas.microsoft.com/office/powerpoint/2010/main" xmlns="" val="3056866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1320800"/>
          </a:xfrm>
        </p:spPr>
        <p:txBody>
          <a:bodyPr/>
          <a:lstStyle/>
          <a:p>
            <a:pPr algn="ctr"/>
            <a:r>
              <a:rPr lang="ru-RU" dirty="0" smtClean="0"/>
              <a:t>Массаж </a:t>
            </a:r>
            <a:endParaRPr lang="ru-RU" dirty="0"/>
          </a:p>
        </p:txBody>
      </p:sp>
      <p:sp>
        <p:nvSpPr>
          <p:cNvPr id="3" name="Объект 2"/>
          <p:cNvSpPr>
            <a:spLocks noGrp="1"/>
          </p:cNvSpPr>
          <p:nvPr>
            <p:ph idx="1"/>
          </p:nvPr>
        </p:nvSpPr>
        <p:spPr>
          <a:xfrm>
            <a:off x="300251" y="750627"/>
            <a:ext cx="9389659" cy="5827594"/>
          </a:xfrm>
        </p:spPr>
        <p:txBody>
          <a:bodyPr>
            <a:normAutofit fontScale="47500" lnSpcReduction="20000"/>
          </a:bodyPr>
          <a:lstStyle/>
          <a:p>
            <a:r>
              <a:rPr lang="ru-RU" sz="2900" dirty="0"/>
              <a:t>Массаж проводится после кормления, но не ранее чем через 1-1,5 часа, или перед кормлением. Перед сном ребенка массировать не следует, так как это его возбуждает. После массажа ребенок должен отдыхать.</a:t>
            </a:r>
          </a:p>
          <a:p>
            <a:r>
              <a:rPr lang="ru-RU" sz="2900" dirty="0"/>
              <a:t>Массажные движения проводят по ходу сосудов – от периферии к центру.</a:t>
            </a:r>
          </a:p>
          <a:p>
            <a:r>
              <a:rPr lang="ru-RU" sz="2900" dirty="0"/>
              <a:t>При проведении массажа живота следует щадить область печени, нельзя массировать половые органы.</a:t>
            </a:r>
          </a:p>
          <a:p>
            <a:r>
              <a:rPr lang="ru-RU" sz="2900" dirty="0"/>
              <a:t>При проведении массажа спины исключаются похлопывания, поколачивания области почек.</a:t>
            </a:r>
          </a:p>
          <a:p>
            <a:r>
              <a:rPr lang="ru-RU" sz="2900" dirty="0"/>
              <a:t>Начинают занятия с 10-15-го дня </a:t>
            </a:r>
            <a:r>
              <a:rPr lang="ru-RU" sz="2900" dirty="0" smtClean="0"/>
              <a:t>жизни, гимнастика с 1 месяца. </a:t>
            </a:r>
            <a:endParaRPr lang="ru-RU" sz="2900" dirty="0"/>
          </a:p>
          <a:p>
            <a:r>
              <a:rPr lang="ru-RU" sz="2900" dirty="0"/>
              <a:t>Занятия проводятся 3-4 раза в день по 5-7 минут.</a:t>
            </a:r>
          </a:p>
          <a:p>
            <a:r>
              <a:rPr lang="ru-RU" sz="2900" dirty="0"/>
              <a:t>Комплекс упражнений для детей от 10-15 дня жизни до 3 месячного возраста:</a:t>
            </a:r>
          </a:p>
          <a:p>
            <a:r>
              <a:rPr lang="ru-RU" sz="2900" dirty="0" smtClean="0"/>
              <a:t>Поглаживание </a:t>
            </a:r>
            <a:r>
              <a:rPr lang="ru-RU" sz="2900" dirty="0"/>
              <a:t>рук (4-6 раз)</a:t>
            </a:r>
          </a:p>
          <a:p>
            <a:r>
              <a:rPr lang="ru-RU" sz="2900" dirty="0"/>
              <a:t>Поглаживание ног (4-6 раз)</a:t>
            </a:r>
          </a:p>
          <a:p>
            <a:r>
              <a:rPr lang="ru-RU" sz="2900" dirty="0"/>
              <a:t>Выкладывание на живот</a:t>
            </a:r>
          </a:p>
          <a:p>
            <a:r>
              <a:rPr lang="ru-RU" sz="2900" dirty="0"/>
              <a:t>Массаж спины (4-6 раз)</a:t>
            </a:r>
          </a:p>
          <a:p>
            <a:r>
              <a:rPr lang="ru-RU" sz="2900" dirty="0"/>
              <a:t>Массаж живота (6-8 раз)</a:t>
            </a:r>
          </a:p>
          <a:p>
            <a:r>
              <a:rPr lang="ru-RU" sz="2900" dirty="0"/>
              <a:t>Рефлекторное ползание</a:t>
            </a:r>
          </a:p>
          <a:p>
            <a:r>
              <a:rPr lang="ru-RU" sz="2900" dirty="0"/>
              <a:t>Массаж и рефлекторные упражнения для стоп. (3-4 раза).</a:t>
            </a:r>
          </a:p>
          <a:p>
            <a:r>
              <a:rPr lang="ru-RU" sz="2900" dirty="0" smtClean="0"/>
              <a:t> </a:t>
            </a:r>
            <a:r>
              <a:rPr lang="ru-RU" sz="2900" dirty="0"/>
              <a:t>По мере роста ребенка в ежедневный комплекс упражнений добавляются новые элементы, увеличивается время проведения процедуры. Подробнее о технике массажа и гимнастики Вам расскажет врач-педиатр и медицинская сестра - массажистка.</a:t>
            </a:r>
          </a:p>
          <a:p>
            <a:r>
              <a:rPr lang="ru-RU" sz="2900" dirty="0" smtClean="0"/>
              <a:t>⚪Неправильное</a:t>
            </a:r>
            <a:r>
              <a:rPr lang="ru-RU" sz="2900" dirty="0"/>
              <a:t>, неуверенное выполнение приемов может вызвать неприятные ощущения у ребенка и вместо пользы принести вред. Поэтому прежде, чем начинать самостоятельно проводить массаж и гимнастику Вашему малышу, проконсультируйтесь у специалиста.</a:t>
            </a:r>
          </a:p>
          <a:p>
            <a:endParaRPr lang="ru-RU" dirty="0"/>
          </a:p>
        </p:txBody>
      </p:sp>
    </p:spTree>
    <p:extLst>
      <p:ext uri="{BB962C8B-B14F-4D97-AF65-F5344CB8AC3E}">
        <p14:creationId xmlns:p14="http://schemas.microsoft.com/office/powerpoint/2010/main" xmlns="" val="205908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203" y="2697708"/>
            <a:ext cx="8596668" cy="1320800"/>
          </a:xfrm>
        </p:spPr>
        <p:txBody>
          <a:bodyPr/>
          <a:lstStyle/>
          <a:p>
            <a:r>
              <a:rPr lang="ru-RU" sz="4400" dirty="0" smtClean="0"/>
              <a:t>Спасибо за внимание! </a:t>
            </a:r>
            <a:r>
              <a:rPr lang="ru-RU" dirty="0" smtClean="0"/>
              <a:t/>
            </a:r>
            <a:br>
              <a:rPr lang="ru-RU" dirty="0" smtClean="0"/>
            </a:br>
            <a:endParaRPr lang="ru-RU" dirty="0"/>
          </a:p>
        </p:txBody>
      </p:sp>
    </p:spTree>
    <p:extLst>
      <p:ext uri="{BB962C8B-B14F-4D97-AF65-F5344CB8AC3E}">
        <p14:creationId xmlns:p14="http://schemas.microsoft.com/office/powerpoint/2010/main" xmlns="" val="40819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Кожа новорожденного имеет свои особенности:</a:t>
            </a:r>
          </a:p>
        </p:txBody>
      </p:sp>
      <p:sp>
        <p:nvSpPr>
          <p:cNvPr id="3" name="Объект 2"/>
          <p:cNvSpPr>
            <a:spLocks noGrp="1"/>
          </p:cNvSpPr>
          <p:nvPr>
            <p:ph idx="1"/>
          </p:nvPr>
        </p:nvSpPr>
        <p:spPr/>
        <p:txBody>
          <a:bodyPr>
            <a:normAutofit lnSpcReduction="10000"/>
          </a:bodyPr>
          <a:lstStyle/>
          <a:p>
            <a:r>
              <a:rPr lang="ru-RU" dirty="0" smtClean="0"/>
              <a:t> </a:t>
            </a:r>
            <a:r>
              <a:rPr lang="ru-RU" dirty="0"/>
              <a:t>тонкая и более проницаемая, чем у взрослого, так как ее клетки имеют небольшие размеры;</a:t>
            </a:r>
          </a:p>
          <a:p>
            <a:r>
              <a:rPr lang="ru-RU" dirty="0"/>
              <a:t> склонна к сухости;</a:t>
            </a:r>
          </a:p>
          <a:p>
            <a:r>
              <a:rPr lang="ru-RU" dirty="0"/>
              <a:t> недостаточно хорошо справляется с барьерной функцией, так как имеет кислую </a:t>
            </a:r>
            <a:r>
              <a:rPr lang="ru-RU" dirty="0" err="1"/>
              <a:t>pH</a:t>
            </a:r>
            <a:r>
              <a:rPr lang="ru-RU" dirty="0"/>
              <a:t>;</a:t>
            </a:r>
          </a:p>
          <a:p>
            <a:r>
              <a:rPr lang="ru-RU" dirty="0"/>
              <a:t> не обеспечивает хорошую терморегуляцию из-за незрелого кровоснабжения;</a:t>
            </a:r>
          </a:p>
          <a:p>
            <a:r>
              <a:rPr lang="ru-RU" dirty="0"/>
              <a:t> не имеет потовых желез, поэтому так важно новорожденного не перегревать;</a:t>
            </a:r>
          </a:p>
          <a:p>
            <a:r>
              <a:rPr lang="ru-RU" dirty="0"/>
              <a:t> чувствительна к солнечному свету;</a:t>
            </a:r>
          </a:p>
          <a:p>
            <a:r>
              <a:rPr lang="ru-RU" dirty="0"/>
              <a:t> подвержена воспалительным и инфекционным процессам из-за незрелости иммунитета</a:t>
            </a:r>
          </a:p>
          <a:p>
            <a:endParaRPr lang="ru-RU" dirty="0"/>
          </a:p>
        </p:txBody>
      </p:sp>
    </p:spTree>
    <p:extLst>
      <p:ext uri="{BB962C8B-B14F-4D97-AF65-F5344CB8AC3E}">
        <p14:creationId xmlns:p14="http://schemas.microsoft.com/office/powerpoint/2010/main" xmlns="" val="93177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5576"/>
            <a:ext cx="8596668" cy="1320800"/>
          </a:xfrm>
        </p:spPr>
        <p:txBody>
          <a:bodyPr/>
          <a:lstStyle/>
          <a:p>
            <a:r>
              <a:rPr lang="ru-RU" dirty="0" smtClean="0"/>
              <a:t>Рекомендации:</a:t>
            </a:r>
            <a:endParaRPr lang="ru-RU" dirty="0"/>
          </a:p>
        </p:txBody>
      </p:sp>
      <p:sp>
        <p:nvSpPr>
          <p:cNvPr id="3" name="Объект 2"/>
          <p:cNvSpPr>
            <a:spLocks noGrp="1"/>
          </p:cNvSpPr>
          <p:nvPr>
            <p:ph idx="1"/>
          </p:nvPr>
        </p:nvSpPr>
        <p:spPr>
          <a:xfrm>
            <a:off x="477672" y="887104"/>
            <a:ext cx="9689910" cy="5390865"/>
          </a:xfrm>
        </p:spPr>
        <p:txBody>
          <a:bodyPr>
            <a:normAutofit fontScale="85000" lnSpcReduction="20000"/>
          </a:bodyPr>
          <a:lstStyle/>
          <a:p>
            <a:pPr marL="0" indent="0">
              <a:buNone/>
            </a:pPr>
            <a:r>
              <a:rPr lang="ru-RU" dirty="0"/>
              <a:t>Для предотвращения раздражения и повреждения, сохранения нормального </a:t>
            </a:r>
            <a:r>
              <a:rPr lang="ru-RU" dirty="0" smtClean="0"/>
              <a:t>биоценоза </a:t>
            </a:r>
            <a:r>
              <a:rPr lang="ru-RU" dirty="0"/>
              <a:t>кожи необходимо соблюдать следующие принципы ухода:</a:t>
            </a:r>
          </a:p>
          <a:p>
            <a:r>
              <a:rPr lang="ru-RU" dirty="0"/>
              <a:t>• избегать контактов с раздражителями в окружающей среде;</a:t>
            </a:r>
          </a:p>
          <a:p>
            <a:r>
              <a:rPr lang="ru-RU" dirty="0"/>
              <a:t>• уменьшать трение;</a:t>
            </a:r>
          </a:p>
          <a:p>
            <a:r>
              <a:rPr lang="ru-RU" dirty="0"/>
              <a:t>• очищать кожу с использованием воды и специальных сортов </a:t>
            </a:r>
            <a:r>
              <a:rPr lang="ru-RU" dirty="0" smtClean="0"/>
              <a:t>мыла, предназначенных </a:t>
            </a:r>
            <a:r>
              <a:rPr lang="ru-RU" dirty="0"/>
              <a:t>для детей;</a:t>
            </a:r>
          </a:p>
          <a:p>
            <a:pPr marL="0" indent="0">
              <a:buNone/>
            </a:pPr>
            <a:endParaRPr lang="ru-RU" dirty="0" smtClean="0"/>
          </a:p>
          <a:p>
            <a:pPr marL="0" indent="0">
              <a:buNone/>
            </a:pPr>
            <a:r>
              <a:rPr lang="ru-RU" dirty="0" smtClean="0"/>
              <a:t>СТЕРИЛЬНОСТЬ</a:t>
            </a:r>
            <a:endParaRPr lang="ru-RU" dirty="0"/>
          </a:p>
          <a:p>
            <a:r>
              <a:rPr lang="ru-RU" dirty="0" smtClean="0"/>
              <a:t>Не </a:t>
            </a:r>
            <a:r>
              <a:rPr lang="ru-RU" dirty="0"/>
              <a:t>надо создавать стерильные условия проживания, наоборот - так формируется более крепкий иммунитет и </a:t>
            </a:r>
            <a:r>
              <a:rPr lang="ru-RU" dirty="0" err="1"/>
              <a:t>профилактируется</a:t>
            </a:r>
            <a:r>
              <a:rPr lang="ru-RU" dirty="0"/>
              <a:t> развитие аллергии в будущем, достаточно просто поддерживать чистоту. То есть чисто, но не стерильно. А значит: не нужно дезинфицировать без конца соски, бутылки (если ИВ), спустя месяц можно делать это не после каждого кормления, посуду- достаточно помыть с мыльным раствором, глажка также необязательна- по желанию. Не нужно кипятить воду для купания и добавлять в неё антисептики</a:t>
            </a:r>
            <a:r>
              <a:rPr lang="ru-RU" dirty="0" smtClean="0"/>
              <a:t>.</a:t>
            </a:r>
          </a:p>
          <a:p>
            <a:pPr marL="0" indent="0">
              <a:buNone/>
            </a:pPr>
            <a:r>
              <a:rPr lang="ru-RU" dirty="0"/>
              <a:t>КЛИМАТ В ДОМЕ</a:t>
            </a:r>
            <a:br>
              <a:rPr lang="ru-RU" dirty="0"/>
            </a:br>
            <a:r>
              <a:rPr lang="ru-RU" dirty="0"/>
              <a:t/>
            </a:r>
            <a:br>
              <a:rPr lang="ru-RU" dirty="0"/>
            </a:br>
            <a:r>
              <a:rPr lang="ru-RU" dirty="0"/>
              <a:t>НЕ должно быть жарко, оптимально купить термометр и гигрометр в дом и контролировать: температура НЕ выше 22С, влажность от 40-60%. Оденьте ребёнка по ситуации, но не укутывайте. Дышать он должен прохладным и влажным воздухом, не перегревайте его. Дети не могут регулировать температуру как взрослые и легко могут перегреться, также могут истошно плакать от жары.</a:t>
            </a:r>
            <a:br>
              <a:rPr lang="ru-RU" dirty="0"/>
            </a:br>
            <a:r>
              <a:rPr lang="ru-RU" dirty="0"/>
              <a:t>Болеют дети от встречи с микробами, а не от прохладного воздуха. Проветривайте! Свежий воздух нужен всем. Если не делать из детей тепличных, то и болеть они будут реже! Человечество бы вымерло если бы боялось сквозняка.</a:t>
            </a:r>
          </a:p>
        </p:txBody>
      </p:sp>
    </p:spTree>
    <p:extLst>
      <p:ext uri="{BB962C8B-B14F-4D97-AF65-F5344CB8AC3E}">
        <p14:creationId xmlns:p14="http://schemas.microsoft.com/office/powerpoint/2010/main" xmlns="" val="2669037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ПУПОВИННЫЙ ОСТАТОК</a:t>
            </a:r>
            <a:br>
              <a:rPr lang="ru-RU" dirty="0"/>
            </a:br>
            <a:endParaRPr lang="ru-RU" dirty="0"/>
          </a:p>
        </p:txBody>
      </p:sp>
      <p:sp>
        <p:nvSpPr>
          <p:cNvPr id="3" name="Объект 2"/>
          <p:cNvSpPr>
            <a:spLocks noGrp="1"/>
          </p:cNvSpPr>
          <p:nvPr>
            <p:ph idx="1"/>
          </p:nvPr>
        </p:nvSpPr>
        <p:spPr/>
        <p:txBody>
          <a:bodyPr>
            <a:normAutofit lnSpcReduction="10000"/>
          </a:bodyPr>
          <a:lstStyle/>
          <a:p>
            <a:endParaRPr lang="ru-RU" dirty="0"/>
          </a:p>
          <a:p>
            <a:r>
              <a:rPr lang="ru-RU" dirty="0"/>
              <a:t>Сейчас рекомендуется сухое ведение пупочного остатка. Детям, рождённым в стерильных условиях </a:t>
            </a:r>
            <a:r>
              <a:rPr lang="ru-RU" dirty="0" err="1"/>
              <a:t>родзала</a:t>
            </a:r>
            <a:r>
              <a:rPr lang="ru-RU" dirty="0"/>
              <a:t> , не нужно использование антисептиков (любых, в </a:t>
            </a:r>
            <a:r>
              <a:rPr lang="ru-RU" dirty="0" err="1"/>
              <a:t>тч</a:t>
            </a:r>
            <a:r>
              <a:rPr lang="ru-RU" dirty="0"/>
              <a:t> и зелёнки). Не надо ничем его заклеивать и вообще не надо на него сильно обращать внимание. Главное -это держать его в чистоте и сухости. Отпадает сам на 5-20 сутки жизни (индивидуально). Когда отпадёт- пупочную рану также держим в сухости (подгузник подворачиваем), корочки обрабатывать можно просто чистой водой, только не используйте вату для протирания (волокна могут там застревать). В любых сомнительных случаях-краснота, нагноение вокруг, если он не отпал на 21 сутки -к доктору.</a:t>
            </a:r>
          </a:p>
          <a:p>
            <a:r>
              <a:rPr lang="ru-RU" dirty="0"/>
              <a:t>Купать ребёнка можно, после купания промокните пупок полотенцем или пеленкой и оставьте высохнуть.</a:t>
            </a:r>
          </a:p>
        </p:txBody>
      </p:sp>
    </p:spTree>
    <p:extLst>
      <p:ext uri="{BB962C8B-B14F-4D97-AF65-F5344CB8AC3E}">
        <p14:creationId xmlns:p14="http://schemas.microsoft.com/office/powerpoint/2010/main" xmlns="" val="326547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Уход за носом, глазами, ушами, ногтями.</a:t>
            </a:r>
            <a:r>
              <a:rPr lang="ru-RU" dirty="0"/>
              <a:t/>
            </a:r>
            <a:br>
              <a:rPr lang="ru-RU" dirty="0"/>
            </a:br>
            <a:endParaRPr lang="ru-RU" dirty="0"/>
          </a:p>
        </p:txBody>
      </p:sp>
      <p:sp>
        <p:nvSpPr>
          <p:cNvPr id="3" name="Объект 2"/>
          <p:cNvSpPr>
            <a:spLocks noGrp="1"/>
          </p:cNvSpPr>
          <p:nvPr>
            <p:ph idx="1"/>
          </p:nvPr>
        </p:nvSpPr>
        <p:spPr>
          <a:xfrm>
            <a:off x="677334" y="1460310"/>
            <a:ext cx="8596668" cy="4694829"/>
          </a:xfrm>
        </p:spPr>
        <p:txBody>
          <a:bodyPr>
            <a:normAutofit lnSpcReduction="10000"/>
          </a:bodyPr>
          <a:lstStyle/>
          <a:p>
            <a:endParaRPr lang="ru-RU" dirty="0"/>
          </a:p>
          <a:p>
            <a:r>
              <a:rPr lang="ru-RU" dirty="0"/>
              <a:t>Дети могут хрюкать носом и это НОРМАЛЬНО- у них узкие носовые ходы. Пройдёт само с возрастом. Это не насморк и не надо ничем его лечить. Носовое дыхание есть -значит все отлично. Если в носу </a:t>
            </a:r>
            <a:r>
              <a:rPr lang="ru-RU" dirty="0" smtClean="0"/>
              <a:t>корки – капаем  </a:t>
            </a:r>
            <a:r>
              <a:rPr lang="ru-RU" dirty="0" err="1"/>
              <a:t>физраствор</a:t>
            </a:r>
            <a:r>
              <a:rPr lang="ru-RU" dirty="0"/>
              <a:t> (солевой раствор) и аккуратно вычищаем </a:t>
            </a:r>
            <a:r>
              <a:rPr lang="ru-RU" dirty="0" smtClean="0"/>
              <a:t>ватными жгутиками, </a:t>
            </a:r>
            <a:r>
              <a:rPr lang="ru-RU" dirty="0"/>
              <a:t>НЕ надо лезть в глубину носа ватными жгутиками</a:t>
            </a:r>
            <a:r>
              <a:rPr lang="ru-RU" dirty="0" smtClean="0"/>
              <a:t>!</a:t>
            </a:r>
          </a:p>
          <a:p>
            <a:r>
              <a:rPr lang="ru-RU" dirty="0"/>
              <a:t>Глаза </a:t>
            </a:r>
            <a:r>
              <a:rPr lang="ru-RU" dirty="0" smtClean="0"/>
              <a:t>промывают </a:t>
            </a:r>
            <a:r>
              <a:rPr lang="ru-RU" dirty="0"/>
              <a:t>от наружного края к внутреннему ватным тампоном, </a:t>
            </a:r>
            <a:r>
              <a:rPr lang="ru-RU" dirty="0" smtClean="0"/>
              <a:t>смоченным </a:t>
            </a:r>
            <a:r>
              <a:rPr lang="ru-RU" dirty="0"/>
              <a:t>в кипяченой воде</a:t>
            </a:r>
            <a:r>
              <a:rPr lang="ru-RU" dirty="0" smtClean="0"/>
              <a:t>.</a:t>
            </a:r>
          </a:p>
          <a:p>
            <a:r>
              <a:rPr lang="ru-RU" dirty="0" smtClean="0"/>
              <a:t>Ушки не требуют особого ухода, достаточно протирать ушную раковину по мере загрязнения. Помните, использовать ватные палочки для очистки слуховых проходов – НЕЛЬЗЯ!</a:t>
            </a:r>
          </a:p>
          <a:p>
            <a:r>
              <a:rPr lang="ru-RU" dirty="0"/>
              <a:t>Ногти удобнее подстричь во время сна. Делать это нужно маленькими ножницами, пред­варительно обработанными спиртом. На ручках ногти стригут закругленно, на ножках ровно. Не нужно стричь ногти очень коротко, к самой </a:t>
            </a:r>
            <a:r>
              <a:rPr lang="ru-RU" dirty="0" smtClean="0"/>
              <a:t>коже (в первые месяцы жизни ногти мягкие и легко ломаются и иногда не требуют стрижки) </a:t>
            </a:r>
          </a:p>
          <a:p>
            <a:endParaRPr lang="ru-RU" dirty="0"/>
          </a:p>
        </p:txBody>
      </p:sp>
    </p:spTree>
    <p:extLst>
      <p:ext uri="{BB962C8B-B14F-4D97-AF65-F5344CB8AC3E}">
        <p14:creationId xmlns:p14="http://schemas.microsoft.com/office/powerpoint/2010/main" xmlns="" val="268264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7462"/>
            <a:ext cx="8596668" cy="1082723"/>
          </a:xfrm>
        </p:spPr>
        <p:txBody>
          <a:bodyPr>
            <a:normAutofit fontScale="90000"/>
          </a:bodyPr>
          <a:lstStyle/>
          <a:p>
            <a:r>
              <a:rPr lang="ru-RU" dirty="0"/>
              <a:t>НЕСКОЛЬКО СОВЕТОВ ПО КУПАНИЮ МАЛЫША:</a:t>
            </a:r>
            <a:br>
              <a:rPr lang="ru-RU" dirty="0"/>
            </a:br>
            <a:endParaRPr lang="ru-RU" dirty="0"/>
          </a:p>
        </p:txBody>
      </p:sp>
      <p:sp>
        <p:nvSpPr>
          <p:cNvPr id="3" name="Объект 2"/>
          <p:cNvSpPr>
            <a:spLocks noGrp="1"/>
          </p:cNvSpPr>
          <p:nvPr>
            <p:ph idx="1"/>
          </p:nvPr>
        </p:nvSpPr>
        <p:spPr>
          <a:xfrm>
            <a:off x="354843" y="1310185"/>
            <a:ext cx="9758148" cy="5336275"/>
          </a:xfrm>
        </p:spPr>
        <p:txBody>
          <a:bodyPr>
            <a:normAutofit fontScale="85000" lnSpcReduction="20000"/>
          </a:bodyPr>
          <a:lstStyle/>
          <a:p>
            <a:r>
              <a:rPr lang="ru-RU" dirty="0" smtClean="0"/>
              <a:t> </a:t>
            </a:r>
            <a:r>
              <a:rPr lang="ru-RU" dirty="0"/>
              <a:t>Купать ребенка нужно в обычной воде, температура которой 36-37°С.</a:t>
            </a:r>
          </a:p>
          <a:p>
            <a:r>
              <a:rPr lang="ru-RU" dirty="0" smtClean="0"/>
              <a:t>Комнатная </a:t>
            </a:r>
            <a:r>
              <a:rPr lang="ru-RU" dirty="0"/>
              <a:t>температура должна быть не менее 21°С. </a:t>
            </a:r>
          </a:p>
          <a:p>
            <a:r>
              <a:rPr lang="ru-RU" dirty="0" smtClean="0"/>
              <a:t>Перед </a:t>
            </a:r>
            <a:r>
              <a:rPr lang="ru-RU" dirty="0"/>
              <a:t>купанием рекомендуется выкладывать ребенка голеньким на живот на несколько минут.</a:t>
            </a:r>
          </a:p>
          <a:p>
            <a:r>
              <a:rPr lang="ru-RU" dirty="0" smtClean="0"/>
              <a:t>Купать </a:t>
            </a:r>
            <a:r>
              <a:rPr lang="ru-RU" dirty="0"/>
              <a:t>ребенка рекомендуется в специальной пластмассовой детской ванне.</a:t>
            </a:r>
          </a:p>
          <a:p>
            <a:r>
              <a:rPr lang="ru-RU" dirty="0"/>
              <a:t>К ней может продаваться специальная подставка для купания малыша: она поможет поддерживать его во время купания.</a:t>
            </a:r>
          </a:p>
          <a:p>
            <a:r>
              <a:rPr lang="ru-RU" dirty="0" smtClean="0"/>
              <a:t> </a:t>
            </a:r>
            <a:r>
              <a:rPr lang="ru-RU" dirty="0"/>
              <a:t>Перед купанием подмойте малыша влажной губкой, девочку следует подмывать по направлению от половых органов к анальному отверстию.</a:t>
            </a:r>
          </a:p>
          <a:p>
            <a:r>
              <a:rPr lang="ru-RU" dirty="0" smtClean="0"/>
              <a:t> </a:t>
            </a:r>
            <a:r>
              <a:rPr lang="ru-RU" dirty="0"/>
              <a:t>Голову следует мыть не чаще 2 раз в неделю.</a:t>
            </a:r>
          </a:p>
          <a:p>
            <a:r>
              <a:rPr lang="ru-RU" dirty="0" smtClean="0"/>
              <a:t> </a:t>
            </a:r>
            <a:r>
              <a:rPr lang="ru-RU" dirty="0"/>
              <a:t>Купание с мылом должно быть не чаще 2 раз в неделю.</a:t>
            </a:r>
          </a:p>
          <a:p>
            <a:r>
              <a:rPr lang="ru-RU" dirty="0" smtClean="0"/>
              <a:t> </a:t>
            </a:r>
            <a:r>
              <a:rPr lang="ru-RU" dirty="0"/>
              <a:t>Лицо следует мыть отдельно чистой водой.</a:t>
            </a:r>
          </a:p>
          <a:p>
            <a:r>
              <a:rPr lang="ru-RU" dirty="0" smtClean="0"/>
              <a:t> </a:t>
            </a:r>
            <a:r>
              <a:rPr lang="ru-RU" dirty="0"/>
              <a:t>После купания кожу ребенка следует не вытирать, а промокнуть мягким теплым полотенцем.</a:t>
            </a:r>
          </a:p>
          <a:p>
            <a:r>
              <a:rPr lang="ru-RU" dirty="0" smtClean="0"/>
              <a:t>После </a:t>
            </a:r>
            <a:r>
              <a:rPr lang="ru-RU" dirty="0"/>
              <a:t>купания сухую кожу следует обработать, применяя различные средства ухода.</a:t>
            </a:r>
          </a:p>
          <a:p>
            <a:r>
              <a:rPr lang="ru-RU" dirty="0"/>
              <a:t>Купание в травах или с использованием каких-либо других средств должно быть рекомендовано врачом. Нужно помнить, что купание в травах должно применяться по показаниям и не более 15 дней подряд.</a:t>
            </a:r>
          </a:p>
          <a:p>
            <a:r>
              <a:rPr lang="ru-RU" dirty="0"/>
              <a:t>Кожа ребенка первых месяцев жизни очень нежная, легко ранима. В то же время она выполняет барьерную роль и препятствует проникновению патологических </a:t>
            </a:r>
            <a:r>
              <a:rPr lang="ru-RU" dirty="0" smtClean="0"/>
              <a:t>микроорганизмов </a:t>
            </a:r>
            <a:r>
              <a:rPr lang="ru-RU" dirty="0"/>
              <a:t>внутрь. Только неповрежденная кожа в состоянии справиться с этой </a:t>
            </a:r>
            <a:r>
              <a:rPr lang="ru-RU" dirty="0" smtClean="0"/>
              <a:t>задачей, препятствуя </a:t>
            </a:r>
            <a:r>
              <a:rPr lang="ru-RU" dirty="0"/>
              <a:t>развитию раздражения и пеленочного дерматита</a:t>
            </a:r>
          </a:p>
          <a:p>
            <a:endParaRPr lang="ru-RU" dirty="0"/>
          </a:p>
        </p:txBody>
      </p:sp>
    </p:spTree>
    <p:extLst>
      <p:ext uri="{BB962C8B-B14F-4D97-AF65-F5344CB8AC3E}">
        <p14:creationId xmlns:p14="http://schemas.microsoft.com/office/powerpoint/2010/main" xmlns="" val="232556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596668" cy="850710"/>
          </a:xfrm>
        </p:spPr>
        <p:txBody>
          <a:bodyPr/>
          <a:lstStyle/>
          <a:p>
            <a:r>
              <a:rPr lang="ru-RU" dirty="0"/>
              <a:t>Интимная гигиена младенцев </a:t>
            </a:r>
          </a:p>
        </p:txBody>
      </p:sp>
      <p:sp>
        <p:nvSpPr>
          <p:cNvPr id="3" name="Объект 2"/>
          <p:cNvSpPr>
            <a:spLocks noGrp="1"/>
          </p:cNvSpPr>
          <p:nvPr>
            <p:ph idx="1"/>
          </p:nvPr>
        </p:nvSpPr>
        <p:spPr>
          <a:xfrm>
            <a:off x="177421" y="850710"/>
            <a:ext cx="9676263" cy="5863989"/>
          </a:xfrm>
        </p:spPr>
        <p:txBody>
          <a:bodyPr>
            <a:normAutofit fontScale="70000" lnSpcReduction="20000"/>
          </a:bodyPr>
          <a:lstStyle/>
          <a:p>
            <a:r>
              <a:rPr lang="ru-RU" dirty="0"/>
              <a:t> Подмывайте младенца чистой проточной водой. Температура воды должна быть примерно как температура тела (34-36 °С).</a:t>
            </a:r>
          </a:p>
          <a:p>
            <a:r>
              <a:rPr lang="ru-RU" dirty="0"/>
              <a:t> Подмывают движениями к прямой кишке (особенно важно для девочек, чтобы бактерии не попадали во влагалище).</a:t>
            </a:r>
          </a:p>
          <a:p>
            <a:r>
              <a:rPr lang="ru-RU" dirty="0"/>
              <a:t> Достаточно подмывать столько раз, сколько малыш покакал, и вечером перед сном.</a:t>
            </a:r>
          </a:p>
          <a:p>
            <a:r>
              <a:rPr lang="ru-RU" dirty="0"/>
              <a:t> После подмывания не надевайте сразу памперс, дайте полежать голышом минут 10-15.</a:t>
            </a:r>
          </a:p>
          <a:p>
            <a:r>
              <a:rPr lang="ru-RU" dirty="0"/>
              <a:t> Не используйте часто моющие средства, они пересушивают слизистые и кожу. В большинстве случаев достаточно подмыть ребёнка обычной водой.</a:t>
            </a:r>
          </a:p>
          <a:p>
            <a:r>
              <a:rPr lang="ru-RU" dirty="0"/>
              <a:t> Не используйте для подмывания травы, свойства которых вам неизвестны. А если все-таки подмываете отварами, то пусть это будет одна трава — например, ромашка. В случае чего будете знать, на что возникла реакция кожи.</a:t>
            </a:r>
          </a:p>
          <a:p>
            <a:r>
              <a:rPr lang="ru-RU" dirty="0"/>
              <a:t> Подмывая девочек, всегда обращайте внимание на состояние малых половых губ. Если заметили их сращение (</a:t>
            </a:r>
            <a:r>
              <a:rPr lang="ru-RU" dirty="0" err="1"/>
              <a:t>синехии</a:t>
            </a:r>
            <a:r>
              <a:rPr lang="ru-RU" dirty="0"/>
              <a:t>), не пытайтесь разъединить самостоятельно. Обратитесь за консультацией к врачу.</a:t>
            </a:r>
          </a:p>
          <a:p>
            <a:r>
              <a:rPr lang="ru-RU" dirty="0"/>
              <a:t> Кожу после мытья тщательно просушите полотенцем, аккуратным </a:t>
            </a:r>
            <a:r>
              <a:rPr lang="ru-RU" dirty="0" err="1"/>
              <a:t>промакивающими</a:t>
            </a:r>
            <a:r>
              <a:rPr lang="ru-RU" dirty="0"/>
              <a:t> движениями.</a:t>
            </a:r>
          </a:p>
          <a:p>
            <a:r>
              <a:rPr lang="ru-RU" dirty="0"/>
              <a:t> Деткам с проблемной кожей после мытья рекомендую нанести под памперс увлажняющий спрей или молочко лёгкой текстуры.</a:t>
            </a:r>
          </a:p>
          <a:p>
            <a:r>
              <a:rPr lang="ru-RU" dirty="0"/>
              <a:t> Детские половые органы обрабатывайте только чистыми руками.</a:t>
            </a:r>
          </a:p>
          <a:p>
            <a:r>
              <a:rPr lang="ru-RU" dirty="0"/>
              <a:t> У ребёнка должно быть индивидуальное мыло, средство для купания, полотенце.</a:t>
            </a:r>
          </a:p>
          <a:p>
            <a:r>
              <a:rPr lang="ru-RU" dirty="0"/>
              <a:t> Покупайте детям белье из натуральных тканей. Для мальчиков лучше выбирать свободные трусики по типу семейных. Детское белье всегда должно быть чистым.</a:t>
            </a:r>
          </a:p>
          <a:p>
            <a:r>
              <a:rPr lang="ru-RU" dirty="0"/>
              <a:t> На пляже, даче, в общественным местах не разрешайте деткам ходить голышом. Нижнее белье защищает от инфекций.</a:t>
            </a:r>
          </a:p>
          <a:p>
            <a:r>
              <a:rPr lang="ru-RU" dirty="0"/>
              <a:t> Следите за поведением ребёнка. Если он часто держит руки в трусиках, зажимает ножки, это признаки интимного дискомфорта. Рекомендую показать малыша врачу.</a:t>
            </a:r>
          </a:p>
          <a:p>
            <a:r>
              <a:rPr lang="ru-RU" dirty="0"/>
              <a:t> Приучайте малыша к интимной гигиене с ранних лет</a:t>
            </a:r>
            <a:r>
              <a:rPr lang="ru-RU" dirty="0" smtClean="0"/>
              <a:t>.</a:t>
            </a:r>
            <a:endParaRPr lang="ru-RU" dirty="0"/>
          </a:p>
        </p:txBody>
      </p:sp>
    </p:spTree>
    <p:extLst>
      <p:ext uri="{BB962C8B-B14F-4D97-AF65-F5344CB8AC3E}">
        <p14:creationId xmlns:p14="http://schemas.microsoft.com/office/powerpoint/2010/main" xmlns="" val="1663703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96119"/>
          </a:xfrm>
        </p:spPr>
        <p:txBody>
          <a:bodyPr/>
          <a:lstStyle/>
          <a:p>
            <a:r>
              <a:rPr lang="ru-RU" dirty="0"/>
              <a:t>ПРОГУЛКИ</a:t>
            </a:r>
          </a:p>
        </p:txBody>
      </p:sp>
      <p:sp>
        <p:nvSpPr>
          <p:cNvPr id="3" name="Объект 2"/>
          <p:cNvSpPr>
            <a:spLocks noGrp="1"/>
          </p:cNvSpPr>
          <p:nvPr>
            <p:ph idx="1"/>
          </p:nvPr>
        </p:nvSpPr>
        <p:spPr>
          <a:xfrm>
            <a:off x="677333" y="1269243"/>
            <a:ext cx="8876099" cy="5090614"/>
          </a:xfrm>
        </p:spPr>
        <p:txBody>
          <a:bodyPr>
            <a:normAutofit lnSpcReduction="10000"/>
          </a:bodyPr>
          <a:lstStyle/>
          <a:p>
            <a:r>
              <a:rPr lang="ru-RU" dirty="0"/>
              <a:t>Большое значение для здоровья детей имеют прогулки на свежем воздухе. </a:t>
            </a:r>
            <a:r>
              <a:rPr lang="ru-RU" dirty="0" smtClean="0"/>
              <a:t>Независимо </a:t>
            </a:r>
            <a:r>
              <a:rPr lang="ru-RU" dirty="0"/>
              <a:t>от возраста ребенка гулять нужно в любое время года. Если ребенок родился летом, начинать прогулки можно с первых дней после выписки из родильного дома. Зимой прогулки можно начинать с двух или трехнедельного возраста при температуре воздуха на улице не менее -10°С. Продолжительность первой прогулки — 10 минут, постепенно время прогулки увеличивается до 1-1,5 часов. Хорошо гулять с ребенком 2-3 раза в день. Одевают ребенка для прогулки в зависимости от времени </a:t>
            </a:r>
            <a:r>
              <a:rPr lang="ru-RU" dirty="0" smtClean="0"/>
              <a:t>года и </a:t>
            </a:r>
            <a:r>
              <a:rPr lang="ru-RU" dirty="0"/>
              <a:t>температуры. </a:t>
            </a:r>
          </a:p>
          <a:p>
            <a:r>
              <a:rPr lang="ru-RU" dirty="0"/>
              <a:t>Ребенка необходимо прикрывать от ветра. Во время прогулки лицо оставлять открытым. Не стоит пропускать прогулки во время дождя. Летом желательно, чтобы ребенок максимально долго находился на свежем воздухе. Нельзя гулять под прямыми </a:t>
            </a:r>
            <a:r>
              <a:rPr lang="ru-RU" dirty="0" smtClean="0"/>
              <a:t>солнечными </a:t>
            </a:r>
            <a:r>
              <a:rPr lang="ru-RU" dirty="0"/>
              <a:t>лучами и в самые жаркие часы. Температура воздуха в комнате, где находится новорожденный, должна быть 22-25°С., влажность воздуха 40-60%. В комнату должно проникать много света, днем не нужно занавешивать окна шторами. Для проветривания комнаты в холодное время суток форточку открывают на 10-15 минут каждые 2-3 часа, снижая температуру в комнате не более чем на 2 градуса. Летом можно держать окна открытыми целый день.</a:t>
            </a:r>
          </a:p>
        </p:txBody>
      </p:sp>
    </p:spTree>
    <p:extLst>
      <p:ext uri="{BB962C8B-B14F-4D97-AF65-F5344CB8AC3E}">
        <p14:creationId xmlns:p14="http://schemas.microsoft.com/office/powerpoint/2010/main" xmlns="" val="4088774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071" y="131929"/>
            <a:ext cx="8596668" cy="768824"/>
          </a:xfrm>
        </p:spPr>
        <p:txBody>
          <a:bodyPr/>
          <a:lstStyle/>
          <a:p>
            <a:r>
              <a:rPr lang="ru-RU" dirty="0" smtClean="0"/>
              <a:t>Закаливание. </a:t>
            </a:r>
            <a:endParaRPr lang="ru-RU" dirty="0"/>
          </a:p>
        </p:txBody>
      </p:sp>
      <p:sp>
        <p:nvSpPr>
          <p:cNvPr id="3" name="Объект 2"/>
          <p:cNvSpPr>
            <a:spLocks noGrp="1"/>
          </p:cNvSpPr>
          <p:nvPr>
            <p:ph idx="1"/>
          </p:nvPr>
        </p:nvSpPr>
        <p:spPr>
          <a:xfrm>
            <a:off x="518615" y="900753"/>
            <a:ext cx="8755387" cy="5349922"/>
          </a:xfrm>
        </p:spPr>
        <p:txBody>
          <a:bodyPr>
            <a:normAutofit/>
          </a:bodyPr>
          <a:lstStyle/>
          <a:p>
            <a:r>
              <a:rPr lang="ru-RU" dirty="0"/>
              <a:t>Смена пеленок, переодевание малыша, раздевание его перед купанием — первые воздушные ванны, первые закаливающие процедуры. Продолжительность воздушных ванн вначале не должна превышать 2-3 минут. Постепенно время увеличивают, и для детей 6 месячного возраста доводят до 15 мин., а для детей 6-12 мес. — до 20 мин. Процедуру можно проводить 2 раза в день. В летнее время воздушные ванны лучше проводить на открытом воздухе. Очень полезно закаливание водой. Его начинают с 3-месячного возраста, заключается оно во влажном обтирании. Перед тем как начинать влажные обтирания, ребенка сначала приучают к сухим обтираниям — для этого сухой фланелью утром растирают </a:t>
            </a:r>
            <a:r>
              <a:rPr lang="ru-RU" dirty="0" smtClean="0"/>
              <a:t>тело, руки</a:t>
            </a:r>
            <a:r>
              <a:rPr lang="ru-RU" dirty="0"/>
              <a:t>, ноги ребенка до розового цвета. Спустя 1-1,5 недели можно переходить к влажным обтираниям водой. Смоченной в воде и отжатой варежкой сначала обтирают руки, грудь, живот, затем спину, ягодицы, ноги. Смоченную часть сразу же вытирают сухим полотенцем. Делают обтирания обычно после утреннего сна ребенка. Продолжительность их — 5-6 минут. Температура воды должна быть вначале 32-33°С. Затем постепенно температуру </a:t>
            </a:r>
            <a:r>
              <a:rPr lang="ru-RU" dirty="0" smtClean="0"/>
              <a:t>снижают на </a:t>
            </a:r>
            <a:r>
              <a:rPr lang="ru-RU" dirty="0"/>
              <a:t>1 градус в 5-7 дней, доводя до 30°С.</a:t>
            </a:r>
          </a:p>
          <a:p>
            <a:endParaRPr lang="ru-RU" dirty="0"/>
          </a:p>
        </p:txBody>
      </p:sp>
    </p:spTree>
    <p:extLst>
      <p:ext uri="{BB962C8B-B14F-4D97-AF65-F5344CB8AC3E}">
        <p14:creationId xmlns:p14="http://schemas.microsoft.com/office/powerpoint/2010/main" xmlns="" val="408470487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TotalTime>
  <Words>1750</Words>
  <Application>Microsoft Office PowerPoint</Application>
  <PresentationFormat>Произвольный</PresentationFormat>
  <Paragraphs>87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Грань</vt:lpstr>
      <vt:lpstr>1 урок  Уход за грудничком</vt:lpstr>
      <vt:lpstr>Кожа новорожденного имеет свои особенности:</vt:lpstr>
      <vt:lpstr>Рекомендации:</vt:lpstr>
      <vt:lpstr>ПУПОВИННЫЙ ОСТАТОК </vt:lpstr>
      <vt:lpstr>Уход за носом, глазами, ушами, ногтями. </vt:lpstr>
      <vt:lpstr>НЕСКОЛЬКО СОВЕТОВ ПО КУПАНИЮ МАЛЫША: </vt:lpstr>
      <vt:lpstr>Интимная гигиена младенцев </vt:lpstr>
      <vt:lpstr>ПРОГУЛКИ</vt:lpstr>
      <vt:lpstr>Закаливание. </vt:lpstr>
      <vt:lpstr>Сон</vt:lpstr>
      <vt:lpstr>Массаж </vt:lpstr>
      <vt:lpstr>Спасибо за внимание!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Уход за грудничком</dc:title>
  <dc:creator>khaya-87@yandex.ru</dc:creator>
  <cp:lastModifiedBy>USER</cp:lastModifiedBy>
  <cp:revision>6</cp:revision>
  <dcterms:created xsi:type="dcterms:W3CDTF">2023-09-05T14:10:04Z</dcterms:created>
  <dcterms:modified xsi:type="dcterms:W3CDTF">2024-04-22T10:56:54Z</dcterms:modified>
</cp:coreProperties>
</file>