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sldIdLst>
    <p:sldId id="277" r:id="rId2"/>
    <p:sldId id="256" r:id="rId3"/>
    <p:sldId id="257" r:id="rId4"/>
    <p:sldId id="261" r:id="rId5"/>
    <p:sldId id="258"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9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4060037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2274912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14991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2785277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81588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1234417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338560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261804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166741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F4E255C-94C1-470F-9C1E-009B5B430C36}" type="datetimeFigureOut">
              <a:rPr lang="ru-RU" smtClean="0"/>
              <a:t>09.04.2024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170141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F4E255C-94C1-470F-9C1E-009B5B430C36}" type="datetimeFigureOut">
              <a:rPr lang="ru-RU" smtClean="0"/>
              <a:t>09.04.2024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331619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F4E255C-94C1-470F-9C1E-009B5B430C36}" type="datetimeFigureOut">
              <a:rPr lang="ru-RU" smtClean="0"/>
              <a:t>09.04.2024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425999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F4E255C-94C1-470F-9C1E-009B5B430C36}" type="datetimeFigureOut">
              <a:rPr lang="ru-RU" smtClean="0"/>
              <a:t>09.04.2024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124325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E255C-94C1-470F-9C1E-009B5B430C36}" type="datetimeFigureOut">
              <a:rPr lang="ru-RU" smtClean="0"/>
              <a:t>09.04.2024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244585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F4E255C-94C1-470F-9C1E-009B5B430C36}" type="datetimeFigureOut">
              <a:rPr lang="ru-RU" smtClean="0"/>
              <a:t>09.04.2024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423191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F4E255C-94C1-470F-9C1E-009B5B430C36}" type="datetimeFigureOut">
              <a:rPr lang="ru-RU" smtClean="0"/>
              <a:t>09.04.2024</a:t>
            </a:fld>
            <a:endParaRPr lang="ru-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3AE86B-37B5-4103-970A-5480D6A74CAD}" type="slidenum">
              <a:rPr lang="ru-RU" smtClean="0"/>
              <a:t>‹#›</a:t>
            </a:fld>
            <a:endParaRPr lang="ru-RU"/>
          </a:p>
        </p:txBody>
      </p:sp>
    </p:spTree>
    <p:extLst>
      <p:ext uri="{BB962C8B-B14F-4D97-AF65-F5344CB8AC3E}">
        <p14:creationId xmlns:p14="http://schemas.microsoft.com/office/powerpoint/2010/main" val="90841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4E255C-94C1-470F-9C1E-009B5B430C36}" type="datetimeFigureOut">
              <a:rPr lang="ru-RU" smtClean="0"/>
              <a:t>09.04.2024</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23AE86B-37B5-4103-970A-5480D6A74CAD}" type="slidenum">
              <a:rPr lang="ru-RU" smtClean="0"/>
              <a:t>‹#›</a:t>
            </a:fld>
            <a:endParaRPr lang="ru-RU"/>
          </a:p>
        </p:txBody>
      </p:sp>
    </p:spTree>
    <p:extLst>
      <p:ext uri="{BB962C8B-B14F-4D97-AF65-F5344CB8AC3E}">
        <p14:creationId xmlns:p14="http://schemas.microsoft.com/office/powerpoint/2010/main" val="217944673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2 урок</a:t>
            </a:r>
            <a:br>
              <a:rPr lang="ru-RU" dirty="0" smtClean="0"/>
            </a:br>
            <a:r>
              <a:rPr lang="ru-RU" sz="4800" dirty="0" smtClean="0"/>
              <a:t>Грудное вскармливание</a:t>
            </a:r>
            <a:endParaRPr lang="ru-RU" sz="4800" dirty="0"/>
          </a:p>
        </p:txBody>
      </p:sp>
      <p:sp>
        <p:nvSpPr>
          <p:cNvPr id="3" name="Подзаголовок 2"/>
          <p:cNvSpPr>
            <a:spLocks noGrp="1"/>
          </p:cNvSpPr>
          <p:nvPr>
            <p:ph type="subTitle" idx="1"/>
          </p:nvPr>
        </p:nvSpPr>
        <p:spPr/>
        <p:txBody>
          <a:bodyPr>
            <a:normAutofit/>
          </a:bodyPr>
          <a:lstStyle/>
          <a:p>
            <a:r>
              <a:rPr lang="ru-RU" dirty="0" smtClean="0"/>
              <a:t>Подготовил врач-педиатр</a:t>
            </a:r>
          </a:p>
          <a:p>
            <a:r>
              <a:rPr lang="ru-RU" dirty="0" smtClean="0"/>
              <a:t>Хайруллина Ю.А.</a:t>
            </a:r>
          </a:p>
          <a:p>
            <a:r>
              <a:rPr lang="ru-RU" sz="1100" dirty="0" err="1" smtClean="0"/>
              <a:t>Пос.Кизнер</a:t>
            </a:r>
            <a:r>
              <a:rPr lang="ru-RU" sz="1100" dirty="0" smtClean="0"/>
              <a:t> 2023</a:t>
            </a:r>
            <a:endParaRPr lang="ru-RU" sz="1100" dirty="0"/>
          </a:p>
        </p:txBody>
      </p:sp>
    </p:spTree>
    <p:extLst>
      <p:ext uri="{BB962C8B-B14F-4D97-AF65-F5344CB8AC3E}">
        <p14:creationId xmlns:p14="http://schemas.microsoft.com/office/powerpoint/2010/main" val="2095297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958" y="186520"/>
            <a:ext cx="8596668" cy="1320800"/>
          </a:xfrm>
        </p:spPr>
        <p:txBody>
          <a:bodyPr>
            <a:normAutofit/>
          </a:bodyPr>
          <a:lstStyle/>
          <a:p>
            <a:r>
              <a:rPr lang="ru-RU" sz="2400" dirty="0"/>
              <a:t>Итак, как же добиться правильного прикладывания?</a:t>
            </a:r>
          </a:p>
        </p:txBody>
      </p:sp>
      <p:sp>
        <p:nvSpPr>
          <p:cNvPr id="3" name="Объект 2"/>
          <p:cNvSpPr>
            <a:spLocks noGrp="1"/>
          </p:cNvSpPr>
          <p:nvPr>
            <p:ph idx="1"/>
          </p:nvPr>
        </p:nvSpPr>
        <p:spPr>
          <a:xfrm>
            <a:off x="226958" y="928049"/>
            <a:ext cx="7374845" cy="5126962"/>
          </a:xfrm>
        </p:spPr>
        <p:txBody>
          <a:bodyPr>
            <a:normAutofit fontScale="77500" lnSpcReduction="20000"/>
          </a:bodyPr>
          <a:lstStyle/>
          <a:p>
            <a:r>
              <a:rPr lang="ru-RU" dirty="0"/>
              <a:t>Поворачиваем малыша животиком к себе, и подносим к груди на такой высоте, чтобы сосок оказался примерно на уровне носика. Грудь обязательно поддерживается: большой палец прямо у носика ребенка, а указательный и остальные - снизу, параллельно нижней губке. Грудь при этом слегка сплющивается, принимая форму, похожую на пирожок, которую малышу гораздо проще захватить в ротик, чем круглую. Дожидаемся, чтобы кроха широко открыл рот, это важно, потому что полуоткрытым ротиком ребенок грудь не сможет взять грудь достаточно глубоко. Обычно это происходит рефлекторно: чувствуя рядом мамину грудь с молоком, малыш начинает поворачивать головку из стороны в сторону, слегка запрокидывает ее и открывает ротик, вот в этот-то момент мама и помогает встрече малыша с грудью. Сосок направляется в верхнюю часть ротика, и тогда грудь будет взята достаточно глубоко, снизу больше, чем сверху. Нижняя и верхняя губки при сосании должны быть вывернуты наружу.</a:t>
            </a:r>
          </a:p>
          <a:p>
            <a:endParaRPr lang="ru-RU" dirty="0"/>
          </a:p>
          <a:p>
            <a:r>
              <a:rPr lang="ru-RU" dirty="0"/>
              <a:t>Чтобы оценить, правильно ли приложен малыш, в первую очередь обратите внимание на свои ощущения: чем меньше боли и дискомфорта, тем лучше, в идеале их вообще не должно быть. Если кажется, что все же что-то не так – посмотрите на сосущего кроху: при правильном прикладывании подбородочек будет плотно прижат к маминой груди, а вот носик, наоборот – либо полностью свободен, либо касается груди самым кончиком. Если вы видите, что носик «утонул» в маминой груди – это признак неправильного прикладывания, при котором сосок натирается язычком ребенка и травмируется. Чтобы поправить такое прикладывание, можно либо забрать грудь и дать заново, либо просто попробовать сместить малыша немного вниз, чтобы головка его слегка запрокинулась: тогда ребенок сможет взять грудь гораздо глубже, и при сосании будет активно работать его подбородочек, а носик освободится.</a:t>
            </a:r>
          </a:p>
        </p:txBody>
      </p:sp>
      <p:pic>
        <p:nvPicPr>
          <p:cNvPr id="4" name="Рисунок 3"/>
          <p:cNvPicPr>
            <a:picLocks noChangeAspect="1"/>
          </p:cNvPicPr>
          <p:nvPr/>
        </p:nvPicPr>
        <p:blipFill>
          <a:blip r:embed="rId2"/>
          <a:stretch>
            <a:fillRect/>
          </a:stretch>
        </p:blipFill>
        <p:spPr>
          <a:xfrm>
            <a:off x="7552440" y="1610436"/>
            <a:ext cx="4639559" cy="3656842"/>
          </a:xfrm>
          <a:prstGeom prst="rect">
            <a:avLst/>
          </a:prstGeom>
        </p:spPr>
      </p:pic>
    </p:spTree>
    <p:extLst>
      <p:ext uri="{BB962C8B-B14F-4D97-AF65-F5344CB8AC3E}">
        <p14:creationId xmlns:p14="http://schemas.microsoft.com/office/powerpoint/2010/main" val="1341036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5322" y="172872"/>
            <a:ext cx="8596668" cy="1320800"/>
          </a:xfrm>
        </p:spPr>
        <p:txBody>
          <a:bodyPr>
            <a:normAutofit/>
          </a:bodyPr>
          <a:lstStyle/>
          <a:p>
            <a:r>
              <a:rPr lang="ru-RU" dirty="0" smtClean="0"/>
              <a:t>Позы при грудном вскармливании: </a:t>
            </a:r>
            <a:endParaRPr lang="ru-RU" dirty="0"/>
          </a:p>
        </p:txBody>
      </p:sp>
      <p:pic>
        <p:nvPicPr>
          <p:cNvPr id="4" name="Объект 3"/>
          <p:cNvPicPr>
            <a:picLocks noGrp="1" noChangeAspect="1"/>
          </p:cNvPicPr>
          <p:nvPr>
            <p:ph idx="1"/>
          </p:nvPr>
        </p:nvPicPr>
        <p:blipFill>
          <a:blip r:embed="rId2"/>
          <a:stretch>
            <a:fillRect/>
          </a:stretch>
        </p:blipFill>
        <p:spPr>
          <a:xfrm>
            <a:off x="1583140" y="1361354"/>
            <a:ext cx="8605889" cy="5314137"/>
          </a:xfrm>
          <a:prstGeom prst="rect">
            <a:avLst/>
          </a:prstGeom>
        </p:spPr>
      </p:pic>
    </p:spTree>
    <p:extLst>
      <p:ext uri="{BB962C8B-B14F-4D97-AF65-F5344CB8AC3E}">
        <p14:creationId xmlns:p14="http://schemas.microsoft.com/office/powerpoint/2010/main" val="2974287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958" y="363941"/>
            <a:ext cx="8596668" cy="1320800"/>
          </a:xfrm>
        </p:spPr>
        <p:txBody>
          <a:bodyPr>
            <a:normAutofit fontScale="90000"/>
          </a:bodyPr>
          <a:lstStyle/>
          <a:p>
            <a:r>
              <a:rPr lang="ru-RU" b="1" dirty="0"/>
              <a:t>Будить ли малыша, чтобы накормить?</a:t>
            </a:r>
            <a:br>
              <a:rPr lang="ru-RU" b="1" dirty="0"/>
            </a:br>
            <a:endParaRPr lang="ru-RU" dirty="0"/>
          </a:p>
        </p:txBody>
      </p:sp>
      <p:sp>
        <p:nvSpPr>
          <p:cNvPr id="3" name="Объект 2"/>
          <p:cNvSpPr>
            <a:spLocks noGrp="1"/>
          </p:cNvSpPr>
          <p:nvPr>
            <p:ph idx="1"/>
          </p:nvPr>
        </p:nvSpPr>
        <p:spPr>
          <a:xfrm>
            <a:off x="226958" y="1152261"/>
            <a:ext cx="8596668" cy="4872249"/>
          </a:xfrm>
        </p:spPr>
        <p:txBody>
          <a:bodyPr>
            <a:normAutofit/>
          </a:bodyPr>
          <a:lstStyle/>
          <a:p>
            <a:r>
              <a:rPr lang="ru-RU" dirty="0"/>
              <a:t>Поэтому лучше всего просто ориентироваться на потребности ребенка. Главное, чтобы это было не слишком редко: бывают такие флегматичные малыши, которые могут подолгу спать, пропуская кормления, и в итоге очень плохо набирать в весе. Поэтому маме стоит помнить, что в первые месяцы жизни у ребенка может быть только один длинный перерыв между кормлениями в сутки (как правило, ночной), максимум пять часов, а в остальное время – не дольше 3-3,5 часов. Если между кормлениями прошло больше времени, то нужно обязательно своего </a:t>
            </a:r>
            <a:r>
              <a:rPr lang="ru-RU" dirty="0" err="1"/>
              <a:t>засоню</a:t>
            </a:r>
            <a:r>
              <a:rPr lang="ru-RU" dirty="0"/>
              <a:t> разбудить и накормить! Или даже просто приложить к груди, многие детки прекрасно кушают, не открывая глаз, и это тоже считается и полноценным сном, и полноценным кормлением. А если кормления происходят чаще – это только хорошо: чем чаще стимуляция груди, тем лучше и стабильнее выработка молока. Для здоровья ребенка тоже лучше частые кормления небольшими порциями: маленькую порцию проще переварить и усвоить, при этом нет сильных колебаний уровня глюкозы в крови</a:t>
            </a:r>
          </a:p>
        </p:txBody>
      </p:sp>
      <p:pic>
        <p:nvPicPr>
          <p:cNvPr id="4" name="Рисунок 3"/>
          <p:cNvPicPr>
            <a:picLocks noChangeAspect="1"/>
          </p:cNvPicPr>
          <p:nvPr/>
        </p:nvPicPr>
        <p:blipFill>
          <a:blip r:embed="rId2"/>
          <a:stretch>
            <a:fillRect/>
          </a:stretch>
        </p:blipFill>
        <p:spPr>
          <a:xfrm>
            <a:off x="8665028" y="4428886"/>
            <a:ext cx="3327224" cy="2225913"/>
          </a:xfrm>
          <a:prstGeom prst="rect">
            <a:avLst/>
          </a:prstGeom>
        </p:spPr>
      </p:pic>
    </p:spTree>
    <p:extLst>
      <p:ext uri="{BB962C8B-B14F-4D97-AF65-F5344CB8AC3E}">
        <p14:creationId xmlns:p14="http://schemas.microsoft.com/office/powerpoint/2010/main" val="2754010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265" y="282054"/>
            <a:ext cx="8596668" cy="1320800"/>
          </a:xfrm>
        </p:spPr>
        <p:txBody>
          <a:bodyPr>
            <a:normAutofit/>
          </a:bodyPr>
          <a:lstStyle/>
          <a:p>
            <a:r>
              <a:rPr lang="ru-RU" sz="2400" dirty="0"/>
              <a:t>И все же, как понять, что кроха «требует» кормления?</a:t>
            </a:r>
          </a:p>
        </p:txBody>
      </p:sp>
      <p:sp>
        <p:nvSpPr>
          <p:cNvPr id="3" name="Объект 2"/>
          <p:cNvSpPr>
            <a:spLocks noGrp="1"/>
          </p:cNvSpPr>
          <p:nvPr>
            <p:ph idx="1"/>
          </p:nvPr>
        </p:nvSpPr>
        <p:spPr>
          <a:xfrm>
            <a:off x="237367" y="942454"/>
            <a:ext cx="7227827" cy="5545432"/>
          </a:xfrm>
        </p:spPr>
        <p:txBody>
          <a:bodyPr>
            <a:normAutofit fontScale="85000" lnSpcReduction="10000"/>
          </a:bodyPr>
          <a:lstStyle/>
          <a:p>
            <a:r>
              <a:rPr lang="ru-RU" dirty="0"/>
              <a:t>Очень просто – малыш начинает искать мамину грудь, то есть поворачивать головку из стороны в сторону и открывать ротик. Детский плач - это уже «последнее требование», а не «первое»! Нередко мамы беспокоятся, что слишком частые, по их мнению, требования малышом груди говорят о нехватке молока. Иногда бывает и так, но в большинстве случае при частых кормлениях кроха от нехватки молока совсем не страдает, даже наоборот: реальные случаи нехватки молока гораздо чаще связаны со слишком редкими кормлениями. Для того, чтобы увериться, </a:t>
            </a:r>
            <a:r>
              <a:rPr lang="ru-RU" dirty="0">
                <a:solidFill>
                  <a:schemeClr val="tx1"/>
                </a:solidFill>
              </a:rPr>
              <a:t>хватает ли ребенку питания</a:t>
            </a:r>
            <a:r>
              <a:rPr lang="ru-RU" dirty="0"/>
              <a:t>, в первую очередь нужно посмотреть на его прибавки в весе. Набор веса при достаточном питании малыша в первые три месяца жизни будет составлять от 125 г в неделю и больше, затем постепенно будет уменьшаться.</a:t>
            </a:r>
          </a:p>
          <a:p>
            <a:r>
              <a:rPr lang="ru-RU" dirty="0"/>
              <a:t>Если же у мамы нет дома электронных весов, то можно воспользоваться косвенным признаком, известным под названием  «теста на мокрые пеленки». Смысл его в том, что при хорошем питании малыш старше недели будет писать не менее 8 раз в сутки, светлой прозрачной мочой почти без запаха. Если же это количество достигает 12 раз в сутки и чаще, то молока не просто хватает, но и идет хороший набор веса! Конечно, чтобы этот тест работал, ребенок не должен получать ничего, кроме грудного молока, другие жидкости исказят картину. Но основной смысл прост: не бойтесь часто просящего грудь малыша, причин этому может быть множество, но если ребенок успокаивается у груди – обычно это самый простой способ не только насытить кроху, но и сберечь нервы всей семье. А со временем ритмы жизни малыша поменяются, и  кормления неизбежно станут реже!</a:t>
            </a:r>
          </a:p>
          <a:p>
            <a:endParaRPr lang="ru-RU" dirty="0"/>
          </a:p>
        </p:txBody>
      </p:sp>
      <p:pic>
        <p:nvPicPr>
          <p:cNvPr id="4" name="Рисунок 3"/>
          <p:cNvPicPr>
            <a:picLocks noChangeAspect="1"/>
          </p:cNvPicPr>
          <p:nvPr/>
        </p:nvPicPr>
        <p:blipFill>
          <a:blip r:embed="rId2"/>
          <a:stretch>
            <a:fillRect/>
          </a:stretch>
        </p:blipFill>
        <p:spPr>
          <a:xfrm>
            <a:off x="7305538" y="1312568"/>
            <a:ext cx="4726806" cy="3792311"/>
          </a:xfrm>
          <a:prstGeom prst="rect">
            <a:avLst/>
          </a:prstGeom>
        </p:spPr>
      </p:pic>
    </p:spTree>
    <p:extLst>
      <p:ext uri="{BB962C8B-B14F-4D97-AF65-F5344CB8AC3E}">
        <p14:creationId xmlns:p14="http://schemas.microsoft.com/office/powerpoint/2010/main" val="4228201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1320800"/>
          </a:xfrm>
        </p:spPr>
        <p:txBody>
          <a:bodyPr/>
          <a:lstStyle/>
          <a:p>
            <a:r>
              <a:rPr lang="ru-RU" b="1" dirty="0"/>
              <a:t>Отказ от груди</a:t>
            </a:r>
            <a:endParaRPr lang="ru-RU" dirty="0"/>
          </a:p>
        </p:txBody>
      </p:sp>
      <p:sp>
        <p:nvSpPr>
          <p:cNvPr id="3" name="Объект 2"/>
          <p:cNvSpPr>
            <a:spLocks noGrp="1"/>
          </p:cNvSpPr>
          <p:nvPr>
            <p:ph idx="1"/>
          </p:nvPr>
        </p:nvSpPr>
        <p:spPr>
          <a:xfrm>
            <a:off x="275771" y="725714"/>
            <a:ext cx="8998231" cy="5936343"/>
          </a:xfrm>
        </p:spPr>
        <p:txBody>
          <a:bodyPr>
            <a:normAutofit fontScale="85000" lnSpcReduction="10000"/>
          </a:bodyPr>
          <a:lstStyle/>
          <a:p>
            <a:pPr marL="0" indent="0">
              <a:buNone/>
            </a:pPr>
            <a:r>
              <a:rPr lang="ru-RU" dirty="0"/>
              <a:t>1. Разница в </a:t>
            </a:r>
            <a:r>
              <a:rPr lang="ru-RU" dirty="0" smtClean="0"/>
              <a:t>сосках: </a:t>
            </a:r>
            <a:endParaRPr lang="ru-RU" dirty="0"/>
          </a:p>
          <a:p>
            <a:r>
              <a:rPr lang="ru-RU" dirty="0" smtClean="0"/>
              <a:t>Если </a:t>
            </a:r>
            <a:r>
              <a:rPr lang="ru-RU" dirty="0"/>
              <a:t>один из сосков более выражен или менее выражен, чем другой, малыш может брать одну грудь и отказываться от другой. То же самое может случиться, если ребенок предпочитает размер или строение ткани одного соска перед </a:t>
            </a:r>
            <a:r>
              <a:rPr lang="ru-RU" dirty="0" smtClean="0"/>
              <a:t>другим. Для </a:t>
            </a:r>
            <a:r>
              <a:rPr lang="ru-RU" dirty="0"/>
              <a:t>того, чтобы помочь ребенку брать обе груди, желательно использовать позицию полулёжа откинувшись назад ("расслабленное, или биологическое кормление</a:t>
            </a:r>
            <a:r>
              <a:rPr lang="ru-RU" dirty="0" smtClean="0"/>
              <a:t>"), </a:t>
            </a:r>
            <a:r>
              <a:rPr lang="ru-RU" dirty="0"/>
              <a:t>тем самым, запуская врожденное поведение, при котором ребенок  играет активную роль в прикладывании к груди</a:t>
            </a:r>
            <a:r>
              <a:rPr lang="ru-RU" dirty="0" smtClean="0"/>
              <a:t>.</a:t>
            </a:r>
          </a:p>
          <a:p>
            <a:pPr marL="0" indent="0">
              <a:buNone/>
            </a:pPr>
            <a:r>
              <a:rPr lang="ru-RU" dirty="0"/>
              <a:t>2. Плотность груди.</a:t>
            </a:r>
          </a:p>
          <a:p>
            <a:r>
              <a:rPr lang="ru-RU" dirty="0" smtClean="0"/>
              <a:t>Если </a:t>
            </a:r>
            <a:r>
              <a:rPr lang="ru-RU" dirty="0"/>
              <a:t>одна грудь постоянно плотнее, чем другая, ребенок может испытывать сложности взять её глубоко и капризничать из-за этого. Желательно начинать кормление с использования техники "смягчение давлением", смягчая ареолу прежде, чем дать эту грудь. Сцеживание небольшого количества молока для смягчения груди также может помочь. Можно использовать поддержку и формирование груди. </a:t>
            </a:r>
            <a:endParaRPr lang="ru-RU" dirty="0" smtClean="0"/>
          </a:p>
          <a:p>
            <a:pPr marL="0" indent="0">
              <a:buNone/>
            </a:pPr>
            <a:r>
              <a:rPr lang="ru-RU" dirty="0"/>
              <a:t>3. Разное  количество молока в грудях</a:t>
            </a:r>
            <a:r>
              <a:rPr lang="ru-RU" dirty="0" smtClean="0"/>
              <a:t>.</a:t>
            </a:r>
            <a:endParaRPr lang="ru-RU" dirty="0"/>
          </a:p>
          <a:p>
            <a:r>
              <a:rPr lang="ru-RU" dirty="0"/>
              <a:t>Ребенок предпочитает быстрый поток. В этом случае можно стимулировать рефлекс выделения молока перед тем, как предложить ту грудь, от которой он отказывается, тогда ему не придется ждать. (обычно для стимуляции прилива помогает либо сделать несколько сцеживающих движений, либо воздействие тепла - положить на грудь на несколько минут теплый компресс, грелку или просто выпить горячее </a:t>
            </a:r>
            <a:r>
              <a:rPr lang="ru-RU" dirty="0" smtClean="0"/>
              <a:t>питье).</a:t>
            </a:r>
            <a:endParaRPr lang="ru-RU" dirty="0"/>
          </a:p>
          <a:p>
            <a:r>
              <a:rPr lang="ru-RU" dirty="0" smtClean="0"/>
              <a:t>Ребенок </a:t>
            </a:r>
            <a:r>
              <a:rPr lang="ru-RU" dirty="0"/>
              <a:t>предпочитает медленный поток. В этом случае желательно использовать </a:t>
            </a:r>
            <a:r>
              <a:rPr lang="ru-RU" dirty="0" smtClean="0"/>
              <a:t>позу полулёжа для груди, от которой ребенок отказывается ("расслабленное кормление" на фото выше). </a:t>
            </a:r>
            <a:r>
              <a:rPr lang="ru-RU" dirty="0"/>
              <a:t>Ребенок может лежать на маме вниз животиком. Позиция вниз животиком (за счет силы тяжести) даёт ребенку больше возможности контролировать сильный поток молока и ему становится легче сосать.</a:t>
            </a:r>
          </a:p>
        </p:txBody>
      </p:sp>
      <p:pic>
        <p:nvPicPr>
          <p:cNvPr id="5" name="Рисунок 4"/>
          <p:cNvPicPr>
            <a:picLocks noChangeAspect="1"/>
          </p:cNvPicPr>
          <p:nvPr/>
        </p:nvPicPr>
        <p:blipFill>
          <a:blip r:embed="rId2"/>
          <a:stretch>
            <a:fillRect/>
          </a:stretch>
        </p:blipFill>
        <p:spPr>
          <a:xfrm>
            <a:off x="9390117" y="1862873"/>
            <a:ext cx="2697532" cy="3598508"/>
          </a:xfrm>
          <a:prstGeom prst="rect">
            <a:avLst/>
          </a:prstGeom>
        </p:spPr>
      </p:pic>
    </p:spTree>
    <p:extLst>
      <p:ext uri="{BB962C8B-B14F-4D97-AF65-F5344CB8AC3E}">
        <p14:creationId xmlns:p14="http://schemas.microsoft.com/office/powerpoint/2010/main" val="1134386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00167"/>
            <a:ext cx="8596668" cy="1320800"/>
          </a:xfrm>
        </p:spPr>
        <p:txBody>
          <a:bodyPr>
            <a:normAutofit/>
          </a:bodyPr>
          <a:lstStyle/>
          <a:p>
            <a:r>
              <a:rPr lang="ru-RU" b="1" dirty="0"/>
              <a:t>Что можно есть кормящей маме?</a:t>
            </a:r>
            <a:br>
              <a:rPr lang="ru-RU" b="1" dirty="0"/>
            </a:br>
            <a:endParaRPr lang="ru-RU" dirty="0"/>
          </a:p>
        </p:txBody>
      </p:sp>
      <p:sp>
        <p:nvSpPr>
          <p:cNvPr id="3" name="Объект 2"/>
          <p:cNvSpPr>
            <a:spLocks noGrp="1"/>
          </p:cNvSpPr>
          <p:nvPr>
            <p:ph idx="1"/>
          </p:nvPr>
        </p:nvSpPr>
        <p:spPr>
          <a:xfrm>
            <a:off x="198363" y="860567"/>
            <a:ext cx="7523237" cy="5997433"/>
          </a:xfrm>
        </p:spPr>
        <p:txBody>
          <a:bodyPr>
            <a:normAutofit fontScale="85000" lnSpcReduction="20000"/>
          </a:bodyPr>
          <a:lstStyle/>
          <a:p>
            <a:r>
              <a:rPr lang="ru-RU" dirty="0"/>
              <a:t>О</a:t>
            </a:r>
            <a:r>
              <a:rPr lang="ru-RU" dirty="0" smtClean="0"/>
              <a:t>рганизм </a:t>
            </a:r>
            <a:r>
              <a:rPr lang="ru-RU" dirty="0"/>
              <a:t>кормящей мамы обеспечивает в первую очередь потребности малыша, и если в маминой диете не хватает каких-то питательных веществ, то компенсироваться они будут за счет ресурсов материнского организма, и у самой мамы могут возникнуть проблемы со здоровьем… Поэтому каждой женщине нужно знать, что, </a:t>
            </a:r>
            <a:r>
              <a:rPr lang="ru-RU" b="1" dirty="0"/>
              <a:t>полноценно питаясь, она заботится главным образом о собственном здоровье, а уж ребенок получит то, что ему нужно.</a:t>
            </a:r>
            <a:endParaRPr lang="ru-RU" dirty="0"/>
          </a:p>
          <a:p>
            <a:r>
              <a:rPr lang="ru-RU" dirty="0"/>
              <a:t>Материнское молоко – продукт очень сложный по своему составу, в котором сочетаются сотни компонентов, многие из которых </a:t>
            </a:r>
            <a:r>
              <a:rPr lang="ru-RU" dirty="0" err="1"/>
              <a:t>малоизученны</a:t>
            </a:r>
            <a:r>
              <a:rPr lang="ru-RU" dirty="0"/>
              <a:t> и, конечно, не воспроизводятся в промышленных смесях. Если максимально упростить процесс производства молока, то вырабатывается оно в грудных железах из компонентов плазмы крови. И мамино питание сказывается на составе молока в той же степени, что и на составе крови: некоторые вещества, проникающие в кровь и затем в материнское молоко, способны вызвать реакцию у предрасположенного к аллергии ребенка.</a:t>
            </a:r>
          </a:p>
          <a:p>
            <a:r>
              <a:rPr lang="ru-RU" dirty="0"/>
              <a:t>Надо сразу оговориться, что продукта, который, оказавшись в мамином меню, </a:t>
            </a:r>
            <a:r>
              <a:rPr lang="ru-RU" b="1" dirty="0"/>
              <a:t>всегда </a:t>
            </a:r>
            <a:r>
              <a:rPr lang="ru-RU" dirty="0"/>
              <a:t>приводил бы к негативным последствиям у </a:t>
            </a:r>
            <a:r>
              <a:rPr lang="ru-RU" b="1" dirty="0"/>
              <a:t>любого</a:t>
            </a:r>
            <a:r>
              <a:rPr lang="ru-RU" dirty="0"/>
              <a:t> ребенка, </a:t>
            </a:r>
            <a:r>
              <a:rPr lang="ru-RU" b="1" dirty="0"/>
              <a:t>не существует в принципе</a:t>
            </a:r>
            <a:r>
              <a:rPr lang="ru-RU" dirty="0"/>
              <a:t>. Есть просто некоторые группы продуктов, при употреблении которых осложнения более или менее вероятны, и то в случае предрасположенности. Совсем убирать их из своего меню не стоит, если только у мамы у самой нет аллергии на какой-то из них (но тогда она и сама старается избегать такого продукта). Есть их понемногу вполне можно, особенно если очень хочется – организм кормящей мамы, как и во время беременности, иногда сам подсказывает, что нужно съесть, чтобы восполнить нехватку каких-то веществ. Но если малыш внезапно дает аллергическую реакцию или случается расстройство животика, маме нужно вспомнить, что из «групп риска» она ела в последние сутки, и на пару недель исключить продукт из своего меню</a:t>
            </a:r>
            <a:r>
              <a:rPr lang="ru-RU" dirty="0" smtClean="0"/>
              <a:t>.</a:t>
            </a:r>
          </a:p>
          <a:p>
            <a:endParaRPr lang="ru-RU" dirty="0"/>
          </a:p>
          <a:p>
            <a:endParaRPr lang="ru-RU" dirty="0"/>
          </a:p>
        </p:txBody>
      </p:sp>
      <p:pic>
        <p:nvPicPr>
          <p:cNvPr id="4" name="Рисунок 3"/>
          <p:cNvPicPr>
            <a:picLocks noChangeAspect="1"/>
          </p:cNvPicPr>
          <p:nvPr/>
        </p:nvPicPr>
        <p:blipFill>
          <a:blip r:embed="rId2"/>
          <a:stretch>
            <a:fillRect/>
          </a:stretch>
        </p:blipFill>
        <p:spPr>
          <a:xfrm>
            <a:off x="7910286" y="860567"/>
            <a:ext cx="4180113" cy="5398916"/>
          </a:xfrm>
          <a:prstGeom prst="rect">
            <a:avLst/>
          </a:prstGeom>
        </p:spPr>
      </p:pic>
    </p:spTree>
    <p:extLst>
      <p:ext uri="{BB962C8B-B14F-4D97-AF65-F5344CB8AC3E}">
        <p14:creationId xmlns:p14="http://schemas.microsoft.com/office/powerpoint/2010/main" val="1600482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731" y="180454"/>
            <a:ext cx="8596668" cy="1320800"/>
          </a:xfrm>
        </p:spPr>
        <p:txBody>
          <a:bodyPr>
            <a:normAutofit/>
          </a:bodyPr>
          <a:lstStyle/>
          <a:p>
            <a:r>
              <a:rPr lang="ru-RU" dirty="0" smtClean="0"/>
              <a:t>Продукты из «группы риска»</a:t>
            </a:r>
            <a:endParaRPr lang="ru-RU" dirty="0"/>
          </a:p>
        </p:txBody>
      </p:sp>
      <p:sp>
        <p:nvSpPr>
          <p:cNvPr id="3" name="Объект 2"/>
          <p:cNvSpPr>
            <a:spLocks noGrp="1"/>
          </p:cNvSpPr>
          <p:nvPr>
            <p:ph idx="1"/>
          </p:nvPr>
        </p:nvSpPr>
        <p:spPr>
          <a:xfrm>
            <a:off x="677333" y="1023582"/>
            <a:ext cx="9230941" cy="5595581"/>
          </a:xfrm>
        </p:spPr>
        <p:txBody>
          <a:bodyPr>
            <a:normAutofit fontScale="77500" lnSpcReduction="20000"/>
          </a:bodyPr>
          <a:lstStyle/>
          <a:p>
            <a:r>
              <a:rPr lang="ru-RU" u="sng" dirty="0">
                <a:solidFill>
                  <a:srgbClr val="000000"/>
                </a:solidFill>
                <a:latin typeface="Arial" panose="020B0604020202020204" pitchFamily="34" charset="0"/>
              </a:rPr>
              <a:t>инородный белок</a:t>
            </a:r>
            <a:r>
              <a:rPr lang="ru-RU" dirty="0">
                <a:solidFill>
                  <a:srgbClr val="000000"/>
                </a:solidFill>
                <a:latin typeface="Arial" panose="020B0604020202020204" pitchFamily="34" charset="0"/>
              </a:rPr>
              <a:t>. Из всех разновидностей инородных человеческому организму белков чаще всего вызывает аллергическую реакцию белок коровьего молока</a:t>
            </a:r>
            <a:r>
              <a:rPr lang="ru-RU" dirty="0" smtClean="0">
                <a:solidFill>
                  <a:srgbClr val="000000"/>
                </a:solidFill>
                <a:latin typeface="Arial" panose="020B0604020202020204" pitchFamily="34" charset="0"/>
              </a:rPr>
              <a:t>. Поэтому</a:t>
            </a:r>
            <a:r>
              <a:rPr lang="ru-RU" dirty="0">
                <a:solidFill>
                  <a:srgbClr val="000000"/>
                </a:solidFill>
                <a:latin typeface="Arial" panose="020B0604020202020204" pitchFamily="34" charset="0"/>
              </a:rPr>
              <a:t>, если мама в большом количестве пьет свежее (не сквашенное) коровье молоко, у ее малыша могут появиться боли в животике, а то и аллергическая реакция. В сквашенном молоке белок принимает другую форму – а значит, кефир, ряженку, сыр и другие подобные продукты мама обычно может есть спокойно. </a:t>
            </a:r>
            <a:r>
              <a:rPr lang="ru-RU" dirty="0" err="1" smtClean="0">
                <a:solidFill>
                  <a:srgbClr val="000000"/>
                </a:solidFill>
                <a:latin typeface="Arial" panose="020B0604020202020204" pitchFamily="34" charset="0"/>
              </a:rPr>
              <a:t>Глютен</a:t>
            </a:r>
            <a:r>
              <a:rPr lang="ru-RU" dirty="0">
                <a:solidFill>
                  <a:srgbClr val="000000"/>
                </a:solidFill>
                <a:latin typeface="Arial" panose="020B0604020202020204" pitchFamily="34" charset="0"/>
              </a:rPr>
              <a:t>, содержащийся во многих злаках, в том числе и в пшенице. Каши, в которых </a:t>
            </a:r>
            <a:r>
              <a:rPr lang="ru-RU" dirty="0" err="1">
                <a:solidFill>
                  <a:srgbClr val="000000"/>
                </a:solidFill>
                <a:latin typeface="Arial" panose="020B0604020202020204" pitchFamily="34" charset="0"/>
              </a:rPr>
              <a:t>глютен</a:t>
            </a:r>
            <a:r>
              <a:rPr lang="ru-RU" dirty="0">
                <a:solidFill>
                  <a:srgbClr val="000000"/>
                </a:solidFill>
                <a:latin typeface="Arial" panose="020B0604020202020204" pitchFamily="34" charset="0"/>
              </a:rPr>
              <a:t> наверняка отсутствует – рисовая, гречневая и кукурузная; во всех других кашах он есть</a:t>
            </a:r>
            <a:r>
              <a:rPr lang="ru-RU" dirty="0" smtClean="0">
                <a:solidFill>
                  <a:srgbClr val="000000"/>
                </a:solidFill>
                <a:latin typeface="Arial" panose="020B0604020202020204" pitchFamily="34" charset="0"/>
              </a:rPr>
              <a:t>.</a:t>
            </a:r>
          </a:p>
          <a:p>
            <a:r>
              <a:rPr lang="ru-RU" u="sng" dirty="0">
                <a:solidFill>
                  <a:srgbClr val="000000"/>
                </a:solidFill>
                <a:latin typeface="Arial" panose="020B0604020202020204" pitchFamily="34" charset="0"/>
              </a:rPr>
              <a:t>Пигмент</a:t>
            </a:r>
            <a:r>
              <a:rPr lang="ru-RU" dirty="0">
                <a:solidFill>
                  <a:srgbClr val="000000"/>
                </a:solidFill>
                <a:latin typeface="Arial" panose="020B0604020202020204" pitchFamily="34" charset="0"/>
              </a:rPr>
              <a:t>, придающий овощам и фруктам красную окраску. Как и другие аллергены, он может сработать, если у малыша есть наследственная предрасположенность, а мама переусердствовала в лакомствах. На практике это означает, что съесть несколько ягод вишни или клубники совсем не грех, но если мама оторвется от тарелки с ягодами через полчаса – ребенка может и обсыпать</a:t>
            </a:r>
            <a:r>
              <a:rPr lang="ru-RU" dirty="0" smtClean="0">
                <a:solidFill>
                  <a:srgbClr val="000000"/>
                </a:solidFill>
                <a:latin typeface="Arial" panose="020B0604020202020204" pitchFamily="34" charset="0"/>
              </a:rPr>
              <a:t>.</a:t>
            </a:r>
          </a:p>
          <a:p>
            <a:r>
              <a:rPr lang="ru-RU" u="sng" dirty="0">
                <a:solidFill>
                  <a:srgbClr val="000000"/>
                </a:solidFill>
                <a:latin typeface="Arial" panose="020B0604020202020204" pitchFamily="34" charset="0"/>
              </a:rPr>
              <a:t>Экзотические фрукты </a:t>
            </a:r>
            <a:r>
              <a:rPr lang="ru-RU" dirty="0">
                <a:solidFill>
                  <a:srgbClr val="000000"/>
                </a:solidFill>
                <a:latin typeface="Arial" panose="020B0604020202020204" pitchFamily="34" charset="0"/>
              </a:rPr>
              <a:t>(киви, манго и т.п.) и цитрусовые – именно в силу своей чужеродности для наших мест. </a:t>
            </a:r>
            <a:endParaRPr lang="ru-RU" dirty="0" smtClean="0">
              <a:solidFill>
                <a:srgbClr val="000000"/>
              </a:solidFill>
              <a:latin typeface="Arial" panose="020B0604020202020204" pitchFamily="34" charset="0"/>
            </a:endParaRPr>
          </a:p>
          <a:p>
            <a:r>
              <a:rPr lang="ru-RU" u="sng" dirty="0">
                <a:solidFill>
                  <a:srgbClr val="000000"/>
                </a:solidFill>
                <a:latin typeface="Arial" panose="020B0604020202020204" pitchFamily="34" charset="0"/>
              </a:rPr>
              <a:t>Химические добавки</a:t>
            </a:r>
            <a:r>
              <a:rPr lang="ru-RU" dirty="0">
                <a:solidFill>
                  <a:srgbClr val="000000"/>
                </a:solidFill>
                <a:latin typeface="Arial" panose="020B0604020202020204" pitchFamily="34" charset="0"/>
              </a:rPr>
              <a:t>: консерванты, красители, усилители вкуса и аромата, подсластители (аспартам и другие). Ну, с этим все понятно: детский организм, не адаптированный ни к чему, кроме материнского молока, еще не справляется с «химическими атаками», которые привычны взрослому</a:t>
            </a:r>
            <a:r>
              <a:rPr lang="ru-RU" dirty="0" smtClean="0">
                <a:solidFill>
                  <a:srgbClr val="000000"/>
                </a:solidFill>
                <a:latin typeface="Arial" panose="020B0604020202020204" pitchFamily="34" charset="0"/>
              </a:rPr>
              <a:t>.</a:t>
            </a:r>
          </a:p>
          <a:p>
            <a:r>
              <a:rPr lang="ru-RU" u="sng" dirty="0">
                <a:solidFill>
                  <a:srgbClr val="000000"/>
                </a:solidFill>
                <a:latin typeface="Arial" panose="020B0604020202020204" pitchFamily="34" charset="0"/>
              </a:rPr>
              <a:t>некоторые травы</a:t>
            </a:r>
            <a:r>
              <a:rPr lang="ru-RU" dirty="0">
                <a:solidFill>
                  <a:srgbClr val="000000"/>
                </a:solidFill>
                <a:latin typeface="Arial" panose="020B0604020202020204" pitchFamily="34" charset="0"/>
              </a:rPr>
              <a:t> – это очень актуально для любительниц популярных сегодня травяных чаев. Так, лучше не пить чаи, которые содержат боярышник (содержит стимулирующие вещества для сердца и понижающие давление), донник (вещества, ухудшающие свертываемость крови), женьшень (может вызвать бессонницу, болезненность груди), молочай (сильнодействующее слабительное), пижму. Уменьшают образование молока мята, ромашка, шалфей, шишки хмеля, листья грецкого ореха </a:t>
            </a:r>
            <a:r>
              <a:rPr lang="ru-RU" dirty="0" smtClean="0">
                <a:solidFill>
                  <a:srgbClr val="000000"/>
                </a:solidFill>
                <a:latin typeface="Arial" panose="020B0604020202020204" pitchFamily="34" charset="0"/>
              </a:rPr>
              <a:t>.</a:t>
            </a:r>
          </a:p>
          <a:p>
            <a:r>
              <a:rPr lang="ru-RU" dirty="0">
                <a:solidFill>
                  <a:srgbClr val="000000"/>
                </a:solidFill>
                <a:latin typeface="Arial" panose="020B0604020202020204" pitchFamily="34" charset="0"/>
              </a:rPr>
              <a:t>некоторые продукты вызывают у мамы изжогу или метеоризм, это может повлечь за собой изменения в составе крови, и соответственно передаться малышу. К газообразующим продуктам чаще всего относят капусту, огурцы, бобовые, виноград, груши, газосодержащие напитки. Но если мама ест эти продукты и сама от вздутия живота не страдает, то и на ребенка они не повлияют</a:t>
            </a:r>
            <a:r>
              <a:rPr lang="ru-RU" dirty="0" smtClean="0">
                <a:solidFill>
                  <a:srgbClr val="000000"/>
                </a:solidFill>
                <a:latin typeface="Arial" panose="020B0604020202020204" pitchFamily="34" charset="0"/>
              </a:rPr>
              <a:t>.</a:t>
            </a:r>
          </a:p>
          <a:p>
            <a:pPr marL="0" indent="0">
              <a:buNone/>
            </a:pPr>
            <a:r>
              <a:rPr lang="ru-RU" dirty="0">
                <a:solidFill>
                  <a:srgbClr val="000000"/>
                </a:solidFill>
                <a:latin typeface="Arial" panose="020B0604020202020204" pitchFamily="34" charset="0"/>
              </a:rPr>
              <a:t>Одним словом, кормление грудью – повод не сесть на жесткую диету, а скорее оздоровить свое меню в общем и целом.</a:t>
            </a:r>
            <a:endParaRPr lang="ru-RU" dirty="0" smtClean="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endParaRPr lang="ru-RU" dirty="0"/>
          </a:p>
        </p:txBody>
      </p:sp>
    </p:spTree>
    <p:extLst>
      <p:ext uri="{BB962C8B-B14F-4D97-AF65-F5344CB8AC3E}">
        <p14:creationId xmlns:p14="http://schemas.microsoft.com/office/powerpoint/2010/main" val="3937111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787" y="200167"/>
            <a:ext cx="8596668" cy="1320800"/>
          </a:xfrm>
        </p:spPr>
        <p:txBody>
          <a:bodyPr>
            <a:normAutofit/>
          </a:bodyPr>
          <a:lstStyle/>
          <a:p>
            <a:r>
              <a:rPr lang="ru-RU" dirty="0" smtClean="0"/>
              <a:t>Лекарственные препараты и грудное вскармливание: </a:t>
            </a:r>
            <a:endParaRPr lang="ru-RU" dirty="0"/>
          </a:p>
        </p:txBody>
      </p:sp>
      <p:sp>
        <p:nvSpPr>
          <p:cNvPr id="3" name="Объект 2"/>
          <p:cNvSpPr>
            <a:spLocks noGrp="1"/>
          </p:cNvSpPr>
          <p:nvPr>
            <p:ph idx="1"/>
          </p:nvPr>
        </p:nvSpPr>
        <p:spPr>
          <a:xfrm>
            <a:off x="677334" y="1520967"/>
            <a:ext cx="8596668" cy="5002663"/>
          </a:xfrm>
        </p:spPr>
        <p:txBody>
          <a:bodyPr>
            <a:normAutofit fontScale="85000" lnSpcReduction="10000"/>
          </a:bodyPr>
          <a:lstStyle/>
          <a:p>
            <a:pPr marL="0" indent="0">
              <a:buNone/>
            </a:pPr>
            <a:r>
              <a:rPr lang="ru-RU" dirty="0"/>
              <a:t>Если вам назначили препарат, в действии которого на грудное вскармливание вы не уверены, даже если аннотация называет лактацию в числе противопоказаний - постарайтесь уточнить информацию из независимых источников.</a:t>
            </a:r>
            <a:endParaRPr lang="ru-RU" dirty="0" smtClean="0"/>
          </a:p>
          <a:p>
            <a:pPr marL="0" indent="0">
              <a:buNone/>
            </a:pPr>
            <a:r>
              <a:rPr lang="ru-RU" dirty="0" smtClean="0"/>
              <a:t>Действия </a:t>
            </a:r>
            <a:r>
              <a:rPr lang="ru-RU" dirty="0"/>
              <a:t>по проверке лекарственного препарата через </a:t>
            </a:r>
            <a:r>
              <a:rPr lang="ru-RU" dirty="0" smtClean="0"/>
              <a:t>сайт</a:t>
            </a:r>
            <a:r>
              <a:rPr lang="ru-RU" dirty="0"/>
              <a:t>:</a:t>
            </a:r>
          </a:p>
          <a:p>
            <a:r>
              <a:rPr lang="ru-RU" dirty="0" smtClean="0"/>
              <a:t>- </a:t>
            </a:r>
            <a:r>
              <a:rPr lang="ru-RU" dirty="0"/>
              <a:t>узнаем название действующего вещества (например, пробив название препарата в российской медико-фармацевтической службе http://www.webapteka.ru/drugbase/ )</a:t>
            </a:r>
          </a:p>
          <a:p>
            <a:r>
              <a:rPr lang="ru-RU" dirty="0" smtClean="0"/>
              <a:t>- </a:t>
            </a:r>
            <a:r>
              <a:rPr lang="ru-RU" dirty="0"/>
              <a:t>идем по ссылке http://www.e-lactancia.org/ и вводим название в поисковое окно</a:t>
            </a:r>
          </a:p>
          <a:p>
            <a:r>
              <a:rPr lang="ru-RU" dirty="0" smtClean="0"/>
              <a:t>- </a:t>
            </a:r>
            <a:r>
              <a:rPr lang="ru-RU" dirty="0"/>
              <a:t>читаем полученный результат. Если вы недостаточно владеете английским для свободного чтения, можно воспользоваться автоматическим переводчиком. Самая главная информация - объединенный показатель риска препарата для лактации и ребенка: </a:t>
            </a:r>
          </a:p>
          <a:p>
            <a:r>
              <a:rPr lang="ru-RU" dirty="0" smtClean="0"/>
              <a:t>0 </a:t>
            </a:r>
            <a:r>
              <a:rPr lang="ru-RU" dirty="0"/>
              <a:t>– безопасно</a:t>
            </a:r>
          </a:p>
          <a:p>
            <a:r>
              <a:rPr lang="ru-RU" dirty="0" smtClean="0"/>
              <a:t>1 </a:t>
            </a:r>
            <a:r>
              <a:rPr lang="ru-RU" dirty="0"/>
              <a:t>- относительно безопасно: возможны побочные эффекты у ребенка, но они редки и не очень сильны</a:t>
            </a:r>
          </a:p>
          <a:p>
            <a:r>
              <a:rPr lang="ru-RU" dirty="0" smtClean="0"/>
              <a:t>2 </a:t>
            </a:r>
            <a:r>
              <a:rPr lang="ru-RU" dirty="0"/>
              <a:t>- довольно опасно: есть вероятность среднетяжелых последствий для ребенка.</a:t>
            </a:r>
          </a:p>
          <a:p>
            <a:r>
              <a:rPr lang="ru-RU" dirty="0" smtClean="0"/>
              <a:t>3 </a:t>
            </a:r>
            <a:r>
              <a:rPr lang="ru-RU" dirty="0"/>
              <a:t>- очень опасно, при кормлении не применять.</a:t>
            </a:r>
          </a:p>
        </p:txBody>
      </p:sp>
    </p:spTree>
    <p:extLst>
      <p:ext uri="{BB962C8B-B14F-4D97-AF65-F5344CB8AC3E}">
        <p14:creationId xmlns:p14="http://schemas.microsoft.com/office/powerpoint/2010/main" val="3060489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083" y="118281"/>
            <a:ext cx="8596668" cy="1320800"/>
          </a:xfrm>
        </p:spPr>
        <p:txBody>
          <a:bodyPr/>
          <a:lstStyle/>
          <a:p>
            <a:r>
              <a:rPr lang="ru-RU" dirty="0"/>
              <a:t>Пустышка за и против</a:t>
            </a:r>
          </a:p>
        </p:txBody>
      </p:sp>
      <p:sp>
        <p:nvSpPr>
          <p:cNvPr id="3" name="Объект 2"/>
          <p:cNvSpPr>
            <a:spLocks noGrp="1"/>
          </p:cNvSpPr>
          <p:nvPr>
            <p:ph idx="1"/>
          </p:nvPr>
        </p:nvSpPr>
        <p:spPr>
          <a:xfrm>
            <a:off x="377083" y="941695"/>
            <a:ext cx="9654021" cy="5677469"/>
          </a:xfrm>
        </p:spPr>
        <p:txBody>
          <a:bodyPr>
            <a:normAutofit fontScale="70000" lnSpcReduction="20000"/>
          </a:bodyPr>
          <a:lstStyle/>
          <a:p>
            <a:r>
              <a:rPr lang="ru-RU" dirty="0"/>
              <a:t>У младенца  выражен сосательный рефлекс, даже когда он не голоден. Во время сосания малыш успокаивается, чувствует себя защищенным, его не так беспокоит боль (например, во время колик). Маленький ребенок в любом случае </a:t>
            </a:r>
            <a:r>
              <a:rPr lang="ru-RU" dirty="0" smtClean="0"/>
              <a:t>будет </a:t>
            </a:r>
            <a:r>
              <a:rPr lang="ru-RU" dirty="0"/>
              <a:t>что-то сосать</a:t>
            </a:r>
            <a:r>
              <a:rPr lang="ru-RU" dirty="0" smtClean="0"/>
              <a:t>.</a:t>
            </a:r>
            <a:endParaRPr lang="ru-RU" dirty="0"/>
          </a:p>
          <a:p>
            <a:r>
              <a:rPr lang="ru-RU" dirty="0"/>
              <a:t>Грудь нужна для кормления , не для успокоения. Прикладывать по требованию можно примерно до 3 месяцев, потом надо стараться делать перерывы между кормлениями хотя бы 2-3 часа. Потому что при бесконтрольном сосании ребенок съедает только переднее молоко и не наедается. Да и маме иногда надо отдыхать</a:t>
            </a:r>
            <a:r>
              <a:rPr lang="ru-RU" dirty="0" smtClean="0"/>
              <a:t>!⠀</a:t>
            </a:r>
            <a:endParaRPr lang="ru-RU" dirty="0"/>
          </a:p>
          <a:p>
            <a:pPr marL="0" indent="0">
              <a:buNone/>
            </a:pPr>
            <a:r>
              <a:rPr lang="ru-RU" dirty="0"/>
              <a:t>Поэтому не надо бояться пустышки, она может быть хорошим помощником и не станет проблемой, если использовать ее </a:t>
            </a:r>
            <a:r>
              <a:rPr lang="ru-RU" dirty="0" smtClean="0"/>
              <a:t>правильно: </a:t>
            </a:r>
            <a:endParaRPr lang="ru-RU" dirty="0"/>
          </a:p>
          <a:p>
            <a:r>
              <a:rPr lang="ru-RU" dirty="0"/>
              <a:t> Предлагайте пустышку, только когда полностью наладили грудное вскармливание (обычно после </a:t>
            </a:r>
            <a:r>
              <a:rPr lang="ru-RU" dirty="0" smtClean="0"/>
              <a:t>3 месяцев).</a:t>
            </a:r>
            <a:endParaRPr lang="ru-RU" dirty="0"/>
          </a:p>
          <a:p>
            <a:r>
              <a:rPr lang="ru-RU" dirty="0"/>
              <a:t> Не используйте соску, когда ребенок голоден. Не пытайтесь с ее помощью заменить или отложить кормление.</a:t>
            </a:r>
          </a:p>
          <a:p>
            <a:r>
              <a:rPr lang="ru-RU" dirty="0"/>
              <a:t> Предлагайте пустышку перед сном, это снижает риск синдрома внезапной детской смерти.</a:t>
            </a:r>
          </a:p>
          <a:p>
            <a:r>
              <a:rPr lang="ru-RU" dirty="0"/>
              <a:t> Не заставляйте брать соску, если ребенок отказывается.</a:t>
            </a:r>
          </a:p>
          <a:p>
            <a:r>
              <a:rPr lang="ru-RU" dirty="0"/>
              <a:t> Не привязывайте ее к шее ребенка или детской кроватке, это может быть опасно.</a:t>
            </a:r>
          </a:p>
          <a:p>
            <a:r>
              <a:rPr lang="ru-RU" dirty="0"/>
              <a:t> Для безопасности младенца выбирайте цельнокроеные соски с широким щитком из прочного пластика и вентиляционными отверстиями.</a:t>
            </a:r>
          </a:p>
          <a:p>
            <a:r>
              <a:rPr lang="ru-RU" dirty="0"/>
              <a:t> Не используйте в качестве пустышки соску с бутылочки, это опасно</a:t>
            </a:r>
            <a:r>
              <a:rPr lang="ru-RU" dirty="0" smtClean="0"/>
              <a:t>.</a:t>
            </a:r>
            <a:endParaRPr lang="ru-RU" dirty="0"/>
          </a:p>
          <a:p>
            <a:pPr marL="0" indent="0">
              <a:buNone/>
            </a:pPr>
            <a:r>
              <a:rPr lang="ru-RU" dirty="0"/>
              <a:t>По мере угасания сосательного рефлекса большинство детей сами отказываются от соски. Но если после двух лет малыш по-прежнему сосет пустышку (а кто-то — палец), могут возникнуть проблемы с прикусом и речью. Поэтому маме стоит мягко ускорить процесс отказа от сосания. Как это сделать</a:t>
            </a:r>
            <a:r>
              <a:rPr lang="ru-RU" dirty="0" smtClean="0"/>
              <a:t>?</a:t>
            </a:r>
            <a:endParaRPr lang="ru-RU" dirty="0"/>
          </a:p>
          <a:p>
            <a:r>
              <a:rPr lang="ru-RU" dirty="0"/>
              <a:t> Чаще хвалить и поощрять малыша, когда он ничего не сосет.</a:t>
            </a:r>
          </a:p>
          <a:p>
            <a:r>
              <a:rPr lang="ru-RU" dirty="0"/>
              <a:t> Не наказывать за сосание.</a:t>
            </a:r>
          </a:p>
          <a:p>
            <a:r>
              <a:rPr lang="ru-RU" dirty="0"/>
              <a:t> Подросшие дети могут сосать от скуки, поэтому полезно отвлечь </a:t>
            </a:r>
            <a:r>
              <a:rPr lang="ru-RU" dirty="0" smtClean="0"/>
              <a:t>их, </a:t>
            </a:r>
            <a:r>
              <a:rPr lang="ru-RU" dirty="0"/>
              <a:t>занять руки интересным делом</a:t>
            </a:r>
            <a:r>
              <a:rPr lang="ru-RU" dirty="0" smtClean="0"/>
              <a:t>.</a:t>
            </a:r>
            <a:endParaRPr lang="ru-RU" dirty="0"/>
          </a:p>
        </p:txBody>
      </p:sp>
      <p:pic>
        <p:nvPicPr>
          <p:cNvPr id="4" name="Рисунок 3"/>
          <p:cNvPicPr>
            <a:picLocks noChangeAspect="1"/>
          </p:cNvPicPr>
          <p:nvPr/>
        </p:nvPicPr>
        <p:blipFill>
          <a:blip r:embed="rId2"/>
          <a:stretch>
            <a:fillRect/>
          </a:stretch>
        </p:blipFill>
        <p:spPr>
          <a:xfrm>
            <a:off x="9964410" y="325286"/>
            <a:ext cx="2227590" cy="2227590"/>
          </a:xfrm>
          <a:prstGeom prst="rect">
            <a:avLst/>
          </a:prstGeom>
        </p:spPr>
      </p:pic>
    </p:spTree>
    <p:extLst>
      <p:ext uri="{BB962C8B-B14F-4D97-AF65-F5344CB8AC3E}">
        <p14:creationId xmlns:p14="http://schemas.microsoft.com/office/powerpoint/2010/main" val="2604744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500418"/>
            <a:ext cx="8596668" cy="1055427"/>
          </a:xfrm>
        </p:spPr>
        <p:txBody>
          <a:bodyPr>
            <a:normAutofit/>
          </a:bodyPr>
          <a:lstStyle/>
          <a:p>
            <a:r>
              <a:rPr lang="ru-RU" dirty="0"/>
              <a:t>Сцеживать молоко или нет?</a:t>
            </a:r>
          </a:p>
        </p:txBody>
      </p:sp>
      <p:sp>
        <p:nvSpPr>
          <p:cNvPr id="3" name="Объект 2"/>
          <p:cNvSpPr>
            <a:spLocks noGrp="1"/>
          </p:cNvSpPr>
          <p:nvPr>
            <p:ph idx="1"/>
          </p:nvPr>
        </p:nvSpPr>
        <p:spPr>
          <a:xfrm>
            <a:off x="677333" y="1555845"/>
            <a:ext cx="8862451" cy="5008728"/>
          </a:xfrm>
        </p:spPr>
        <p:txBody>
          <a:bodyPr>
            <a:normAutofit fontScale="85000" lnSpcReduction="10000"/>
          </a:bodyPr>
          <a:lstStyle/>
          <a:p>
            <a:pPr marL="0" indent="0">
              <a:buNone/>
            </a:pPr>
            <a:r>
              <a:rPr lang="ru-RU" dirty="0" smtClean="0"/>
              <a:t>Сцеживать </a:t>
            </a:r>
            <a:r>
              <a:rPr lang="ru-RU" dirty="0"/>
              <a:t>молоко действительно иногда бывает нужно. Все подобные случаи можно поделить на две большие категории:</a:t>
            </a:r>
          </a:p>
          <a:p>
            <a:r>
              <a:rPr lang="ru-RU" dirty="0"/>
              <a:t>либо молока у мамы слишком много, и надо освободиться от его излишков;</a:t>
            </a:r>
          </a:p>
          <a:p>
            <a:r>
              <a:rPr lang="ru-RU" dirty="0"/>
              <a:t>либо у мамы есть необходимость сцеживать молоко, чтобы стимулировать лактацию и докармливать ребенка.</a:t>
            </a:r>
          </a:p>
          <a:p>
            <a:pPr marL="0" indent="0">
              <a:buNone/>
            </a:pPr>
            <a:r>
              <a:rPr lang="ru-RU" dirty="0"/>
              <a:t>Понятно, что в первой ситуации слишком усердствовать не стоит – ведь сцеживание само по себе приводит к увеличению выработки молока! Поэтому, если грудь </a:t>
            </a:r>
            <a:r>
              <a:rPr lang="ru-RU" dirty="0" err="1"/>
              <a:t>нагрубает</a:t>
            </a:r>
            <a:r>
              <a:rPr lang="ru-RU" dirty="0"/>
              <a:t>, в ней появляются уплотнения, с которыми не в состоянии справиться ребенок, то молоко надо сцедить - но только до тех пор, пока грудь не станет мягкой. Стремиться сцедить молоко «до последней капли» не нужно, потому что в таком случае его будет прибывать все больше, а справиться с избытком молока иногда оказывается сложнее для мамы, чем с </a:t>
            </a:r>
            <a:r>
              <a:rPr lang="ru-RU" dirty="0" smtClean="0"/>
              <a:t>недостатком.</a:t>
            </a:r>
            <a:endParaRPr lang="ru-RU" dirty="0"/>
          </a:p>
          <a:p>
            <a:pPr marL="0" indent="0">
              <a:buNone/>
            </a:pPr>
            <a:r>
              <a:rPr lang="ru-RU" dirty="0"/>
              <a:t>Вторая ситуация складывается, когда маме нужно оставить молоко для ребенка на время ухода (например, на работу, на учебу и т.д</a:t>
            </a:r>
            <a:r>
              <a:rPr lang="ru-RU" dirty="0" smtClean="0"/>
              <a:t>.); </a:t>
            </a:r>
            <a:r>
              <a:rPr lang="ru-RU" dirty="0"/>
              <a:t>либо увеличить таким образом выработку молока (тогда сцеженное молоко тоже выпаивается малышу); либо докармливать ребенка, который вяло сосет и плохо набирает вес. Именно в этих случаях, напротив, нужно стараться сцедить как можно больше молока – даже чуть больше сверх момента, когда молоко уже перестает выделяться</a:t>
            </a:r>
            <a:r>
              <a:rPr lang="ru-RU" dirty="0" smtClean="0"/>
              <a:t>. </a:t>
            </a:r>
          </a:p>
          <a:p>
            <a:r>
              <a:rPr lang="ru-RU" dirty="0" smtClean="0"/>
              <a:t>Если </a:t>
            </a:r>
            <a:r>
              <a:rPr lang="ru-RU" dirty="0"/>
              <a:t>же ваш малыш хорошо сосет и прибавляет в весе, кормится по требованию, в груди нет уплотнений и дискомфорта – тогда дополнительные сцеживания вам не нужны!</a:t>
            </a:r>
          </a:p>
        </p:txBody>
      </p:sp>
      <p:pic>
        <p:nvPicPr>
          <p:cNvPr id="4" name="Рисунок 3"/>
          <p:cNvPicPr>
            <a:picLocks noChangeAspect="1"/>
          </p:cNvPicPr>
          <p:nvPr/>
        </p:nvPicPr>
        <p:blipFill>
          <a:blip r:embed="rId2"/>
          <a:stretch>
            <a:fillRect/>
          </a:stretch>
        </p:blipFill>
        <p:spPr>
          <a:xfrm>
            <a:off x="9291717" y="192315"/>
            <a:ext cx="2900283" cy="2173514"/>
          </a:xfrm>
          <a:prstGeom prst="rect">
            <a:avLst/>
          </a:prstGeom>
        </p:spPr>
      </p:pic>
    </p:spTree>
    <p:extLst>
      <p:ext uri="{BB962C8B-B14F-4D97-AF65-F5344CB8AC3E}">
        <p14:creationId xmlns:p14="http://schemas.microsoft.com/office/powerpoint/2010/main" val="2751296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8851710" cy="1460500"/>
          </a:xfrm>
        </p:spPr>
        <p:txBody>
          <a:bodyPr>
            <a:normAutofit/>
          </a:bodyPr>
          <a:lstStyle/>
          <a:p>
            <a:r>
              <a:rPr lang="ru-RU" sz="3200" b="1" dirty="0" smtClean="0">
                <a:solidFill>
                  <a:srgbClr val="FF0000"/>
                </a:solidFill>
                <a:effectLst>
                  <a:outerShdw blurRad="60007" dist="310007" dir="7680000" sy="30000" kx="1300200" algn="ctr" rotWithShape="0">
                    <a:prstClr val="black">
                      <a:alpha val="32000"/>
                    </a:prstClr>
                  </a:outerShdw>
                </a:effectLst>
              </a:rPr>
              <a:t>Польза грудного вскармливания для матери и ребенка </a:t>
            </a:r>
            <a:endParaRPr lang="ru-RU" sz="3200" b="1" dirty="0">
              <a:solidFill>
                <a:srgbClr val="FF0000"/>
              </a:solidFill>
              <a:effectLst>
                <a:outerShdw blurRad="60007" dist="310007" dir="7680000" sy="30000" kx="1300200" algn="ctr" rotWithShape="0">
                  <a:prstClr val="black">
                    <a:alpha val="32000"/>
                  </a:prstClr>
                </a:outerShdw>
              </a:effectLst>
            </a:endParaRPr>
          </a:p>
        </p:txBody>
      </p:sp>
      <p:sp>
        <p:nvSpPr>
          <p:cNvPr id="3" name="Объект 2"/>
          <p:cNvSpPr>
            <a:spLocks noGrp="1"/>
          </p:cNvSpPr>
          <p:nvPr>
            <p:ph idx="1"/>
          </p:nvPr>
        </p:nvSpPr>
        <p:spPr>
          <a:xfrm>
            <a:off x="838200" y="2084705"/>
            <a:ext cx="8732520" cy="4351338"/>
          </a:xfrm>
        </p:spPr>
        <p:txBody>
          <a:bodyPr/>
          <a:lstStyle/>
          <a:p>
            <a:pPr marL="0" indent="0">
              <a:buNone/>
            </a:pPr>
            <a:r>
              <a:rPr lang="ru-RU" dirty="0" smtClean="0">
                <a:latin typeface="+mj-lt"/>
              </a:rPr>
              <a:t>Женщины обладают чудесной способностью, подаренной природой — выкормить грудным молоком своего ребёнка! Нет ничего лучше, проще и естественнее для малыша на первом году жизни. Чтобы грудное вскармливание (ГВ) было успешным, у женщины должно быть желание кормить грудью своего ребёнка, поддержка родных людей и грамотное информирование в вопросах кормления.</a:t>
            </a:r>
            <a:endParaRPr lang="ru-RU" dirty="0">
              <a:latin typeface="+mj-lt"/>
            </a:endParaRPr>
          </a:p>
        </p:txBody>
      </p:sp>
      <p:pic>
        <p:nvPicPr>
          <p:cNvPr id="4" name="Рисунок 3"/>
          <p:cNvPicPr>
            <a:picLocks noChangeAspect="1"/>
          </p:cNvPicPr>
          <p:nvPr/>
        </p:nvPicPr>
        <p:blipFill>
          <a:blip r:embed="rId2"/>
          <a:stretch>
            <a:fillRect/>
          </a:stretch>
        </p:blipFill>
        <p:spPr>
          <a:xfrm>
            <a:off x="8777944" y="3443944"/>
            <a:ext cx="3414056" cy="3414056"/>
          </a:xfrm>
          <a:prstGeom prst="rect">
            <a:avLst/>
          </a:prstGeom>
        </p:spPr>
      </p:pic>
    </p:spTree>
    <p:extLst>
      <p:ext uri="{BB962C8B-B14F-4D97-AF65-F5344CB8AC3E}">
        <p14:creationId xmlns:p14="http://schemas.microsoft.com/office/powerpoint/2010/main" val="1413370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45577"/>
            <a:ext cx="8596668" cy="796119"/>
          </a:xfrm>
        </p:spPr>
        <p:txBody>
          <a:bodyPr>
            <a:normAutofit/>
          </a:bodyPr>
          <a:lstStyle/>
          <a:p>
            <a:r>
              <a:rPr lang="ru-RU" dirty="0" err="1" smtClean="0"/>
              <a:t>Трещены</a:t>
            </a:r>
            <a:r>
              <a:rPr lang="ru-RU" dirty="0" smtClean="0"/>
              <a:t> сосков:</a:t>
            </a:r>
            <a:endParaRPr lang="ru-RU" dirty="0"/>
          </a:p>
        </p:txBody>
      </p:sp>
      <p:sp>
        <p:nvSpPr>
          <p:cNvPr id="3" name="Объект 2"/>
          <p:cNvSpPr>
            <a:spLocks noGrp="1"/>
          </p:cNvSpPr>
          <p:nvPr>
            <p:ph idx="1"/>
          </p:nvPr>
        </p:nvSpPr>
        <p:spPr>
          <a:xfrm>
            <a:off x="491319" y="941696"/>
            <a:ext cx="9567081" cy="5745707"/>
          </a:xfrm>
        </p:spPr>
        <p:txBody>
          <a:bodyPr>
            <a:normAutofit fontScale="70000" lnSpcReduction="20000"/>
          </a:bodyPr>
          <a:lstStyle/>
          <a:p>
            <a:r>
              <a:rPr lang="ru-RU" dirty="0"/>
              <a:t>Одной из ведущих проблем грудного вскармливания на этапе его становления являются трещины сосков. Возникают они очень часто. Считается, что основной причиной появления трещин является неправильное прикладывание младенца к груди</a:t>
            </a:r>
            <a:r>
              <a:rPr lang="ru-RU" dirty="0" smtClean="0"/>
              <a:t>.</a:t>
            </a:r>
          </a:p>
          <a:p>
            <a:pPr marL="0" indent="0">
              <a:buNone/>
            </a:pPr>
            <a:r>
              <a:rPr lang="ru-RU" dirty="0"/>
              <a:t>Есть и другие факторы, способствующие появлению трещин:</a:t>
            </a:r>
          </a:p>
          <a:p>
            <a:r>
              <a:rPr lang="ru-RU" dirty="0"/>
              <a:t>Неправильный уход за железой;</a:t>
            </a:r>
          </a:p>
          <a:p>
            <a:r>
              <a:rPr lang="ru-RU" dirty="0"/>
              <a:t>Использование сосок и пустышек;</a:t>
            </a:r>
          </a:p>
          <a:p>
            <a:r>
              <a:rPr lang="ru-RU" dirty="0"/>
              <a:t>Короткая уздечка языка у ребёнка;</a:t>
            </a:r>
          </a:p>
          <a:p>
            <a:r>
              <a:rPr lang="ru-RU" dirty="0"/>
              <a:t>Резкое отнятие ребёнка от груди при кормлении;</a:t>
            </a:r>
          </a:p>
          <a:p>
            <a:pPr marL="0" indent="0">
              <a:buNone/>
            </a:pPr>
            <a:r>
              <a:rPr lang="ru-RU" dirty="0"/>
              <a:t>Из-за сильной болезненности в сосках при кормлении женщины стараются кормить малыша недолго по времени, прикладывать реже к груди. Это влечет за собой снижение лактации, недокорм ребёнка, проблемы со здоровьем у </a:t>
            </a:r>
            <a:r>
              <a:rPr lang="ru-RU" dirty="0" smtClean="0"/>
              <a:t>малыша.</a:t>
            </a:r>
          </a:p>
          <a:p>
            <a:pPr marL="0" indent="0">
              <a:buNone/>
            </a:pPr>
            <a:r>
              <a:rPr lang="ru-RU" dirty="0" smtClean="0"/>
              <a:t>Лечение:</a:t>
            </a:r>
            <a:endParaRPr lang="ru-RU" dirty="0"/>
          </a:p>
          <a:p>
            <a:r>
              <a:rPr lang="ru-RU" dirty="0"/>
              <a:t>Обработка сосков </a:t>
            </a:r>
            <a:r>
              <a:rPr lang="ru-RU" dirty="0" smtClean="0"/>
              <a:t>молозивом</a:t>
            </a:r>
          </a:p>
          <a:p>
            <a:r>
              <a:rPr lang="ru-RU" dirty="0"/>
              <a:t>Использование заживляющих </a:t>
            </a:r>
            <a:r>
              <a:rPr lang="ru-RU" dirty="0" smtClean="0"/>
              <a:t>кремов. </a:t>
            </a:r>
            <a:r>
              <a:rPr lang="ru-RU" dirty="0"/>
              <a:t>К популярным заживляющим кремам относится </a:t>
            </a:r>
            <a:r>
              <a:rPr lang="ru-RU" dirty="0" err="1"/>
              <a:t>Бепантен</a:t>
            </a:r>
            <a:r>
              <a:rPr lang="ru-RU" dirty="0"/>
              <a:t> (содержит </a:t>
            </a:r>
            <a:r>
              <a:rPr lang="ru-RU" dirty="0" err="1"/>
              <a:t>декспантенол</a:t>
            </a:r>
            <a:r>
              <a:rPr lang="ru-RU" dirty="0"/>
              <a:t>), </a:t>
            </a:r>
            <a:r>
              <a:rPr lang="ru-RU" dirty="0" err="1"/>
              <a:t>PureLan</a:t>
            </a:r>
            <a:r>
              <a:rPr lang="ru-RU" dirty="0"/>
              <a:t> 100 (содержит ланолин), регенерирующий крем для сосков </a:t>
            </a:r>
            <a:r>
              <a:rPr lang="ru-RU" dirty="0" err="1"/>
              <a:t>Mama</a:t>
            </a:r>
            <a:r>
              <a:rPr lang="ru-RU" dirty="0"/>
              <a:t> </a:t>
            </a:r>
            <a:r>
              <a:rPr lang="ru-RU" dirty="0" err="1"/>
              <a:t>Comfort</a:t>
            </a:r>
            <a:r>
              <a:rPr lang="ru-RU" dirty="0"/>
              <a:t> (содержит растительные ингредиенты), крем </a:t>
            </a:r>
            <a:r>
              <a:rPr lang="ru-RU" dirty="0" err="1"/>
              <a:t>Лановит</a:t>
            </a:r>
            <a:r>
              <a:rPr lang="ru-RU" dirty="0"/>
              <a:t> (с маслом облепихи)</a:t>
            </a:r>
          </a:p>
          <a:p>
            <a:r>
              <a:rPr lang="ru-RU" dirty="0"/>
              <a:t>Использование повязок для лечения хронических ран</a:t>
            </a:r>
          </a:p>
          <a:p>
            <a:pPr marL="0" indent="0">
              <a:buNone/>
            </a:pPr>
            <a:r>
              <a:rPr lang="ru-RU" dirty="0"/>
              <a:t>При появлении трещин на сосках кормить ребёнка очень больно. Если трещины 1-2 степени, то прикладывать к груди ребёнка нужно, но можно при этом использовать накладки на соски. Они не дают соскам еще больше травмироваться. При использовании накладок женщины не испытывают столь выраженной болезненности, что позволяет сохранить грудное вскармливание.</a:t>
            </a:r>
          </a:p>
          <a:p>
            <a:pPr marL="0" indent="0">
              <a:buNone/>
            </a:pPr>
            <a:r>
              <a:rPr lang="ru-RU" dirty="0"/>
              <a:t>Трещины 3 степени лечатся более долго. Если из сосков выделяется кровь или гной, то не рекомендуется ребёнка прикладывать к этой груди, так как нужно дать соскам возможность по-хорошему зажить. На время заживления можно кормить ребёнка сцеженным грудным молоком, докармливать малыша при необходимости молочной смесью. Сцеживать грудь нужно очень мягко, но регулярно (каждые 2-3 часа). Это поможет сохранить </a:t>
            </a:r>
            <a:r>
              <a:rPr lang="ru-RU" dirty="0" smtClean="0"/>
              <a:t>лактацию</a:t>
            </a:r>
            <a:endParaRPr lang="ru-RU" dirty="0"/>
          </a:p>
        </p:txBody>
      </p:sp>
      <p:pic>
        <p:nvPicPr>
          <p:cNvPr id="4" name="Рисунок 3"/>
          <p:cNvPicPr>
            <a:picLocks noChangeAspect="1"/>
          </p:cNvPicPr>
          <p:nvPr/>
        </p:nvPicPr>
        <p:blipFill>
          <a:blip r:embed="rId2"/>
          <a:stretch>
            <a:fillRect/>
          </a:stretch>
        </p:blipFill>
        <p:spPr>
          <a:xfrm>
            <a:off x="8287658" y="1408113"/>
            <a:ext cx="3751942" cy="1497630"/>
          </a:xfrm>
          <a:prstGeom prst="rect">
            <a:avLst/>
          </a:prstGeom>
        </p:spPr>
      </p:pic>
      <p:pic>
        <p:nvPicPr>
          <p:cNvPr id="6" name="Рисунок 5"/>
          <p:cNvPicPr>
            <a:picLocks noChangeAspect="1"/>
          </p:cNvPicPr>
          <p:nvPr/>
        </p:nvPicPr>
        <p:blipFill>
          <a:blip r:embed="rId3"/>
          <a:stretch>
            <a:fillRect/>
          </a:stretch>
        </p:blipFill>
        <p:spPr>
          <a:xfrm>
            <a:off x="9907813" y="2921983"/>
            <a:ext cx="2131787" cy="1559757"/>
          </a:xfrm>
          <a:prstGeom prst="rect">
            <a:avLst/>
          </a:prstGeom>
        </p:spPr>
      </p:pic>
      <p:pic>
        <p:nvPicPr>
          <p:cNvPr id="7" name="Рисунок 6"/>
          <p:cNvPicPr>
            <a:picLocks noChangeAspect="1"/>
          </p:cNvPicPr>
          <p:nvPr/>
        </p:nvPicPr>
        <p:blipFill>
          <a:blip r:embed="rId4"/>
          <a:stretch>
            <a:fillRect/>
          </a:stretch>
        </p:blipFill>
        <p:spPr>
          <a:xfrm>
            <a:off x="10328767" y="4468691"/>
            <a:ext cx="1710833" cy="2389309"/>
          </a:xfrm>
          <a:prstGeom prst="rect">
            <a:avLst/>
          </a:prstGeom>
        </p:spPr>
      </p:pic>
    </p:spTree>
    <p:extLst>
      <p:ext uri="{BB962C8B-B14F-4D97-AF65-F5344CB8AC3E}">
        <p14:creationId xmlns:p14="http://schemas.microsoft.com/office/powerpoint/2010/main" val="2111549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608667" y="1185334"/>
            <a:ext cx="7766936" cy="1646302"/>
          </a:xfrm>
        </p:spPr>
        <p:txBody>
          <a:bodyPr/>
          <a:lstStyle/>
          <a:p>
            <a:r>
              <a:rPr lang="ru-RU" dirty="0" smtClean="0"/>
              <a:t>Спасибо за внимание! </a:t>
            </a:r>
            <a:br>
              <a:rPr lang="ru-RU" dirty="0" smtClean="0"/>
            </a:br>
            <a:endParaRPr lang="ru-RU" dirty="0"/>
          </a:p>
        </p:txBody>
      </p:sp>
      <p:pic>
        <p:nvPicPr>
          <p:cNvPr id="2" name="Рисунок 1"/>
          <p:cNvPicPr>
            <a:picLocks noChangeAspect="1"/>
          </p:cNvPicPr>
          <p:nvPr/>
        </p:nvPicPr>
        <p:blipFill>
          <a:blip r:embed="rId2"/>
          <a:stretch>
            <a:fillRect/>
          </a:stretch>
        </p:blipFill>
        <p:spPr>
          <a:xfrm>
            <a:off x="3206135" y="3027362"/>
            <a:ext cx="4572000" cy="3038475"/>
          </a:xfrm>
          <a:prstGeom prst="rect">
            <a:avLst/>
          </a:prstGeom>
        </p:spPr>
      </p:pic>
    </p:spTree>
    <p:extLst>
      <p:ext uri="{BB962C8B-B14F-4D97-AF65-F5344CB8AC3E}">
        <p14:creationId xmlns:p14="http://schemas.microsoft.com/office/powerpoint/2010/main" val="392798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137101" y="107608"/>
            <a:ext cx="4686408" cy="3263389"/>
          </a:xfrm>
          <a:prstGeom prst="rect">
            <a:avLst/>
          </a:prstGeom>
        </p:spPr>
      </p:pic>
      <p:sp>
        <p:nvSpPr>
          <p:cNvPr id="2" name="Заголовок 1"/>
          <p:cNvSpPr>
            <a:spLocks noGrp="1"/>
          </p:cNvSpPr>
          <p:nvPr>
            <p:ph type="title"/>
          </p:nvPr>
        </p:nvSpPr>
        <p:spPr/>
        <p:txBody>
          <a:bodyPr/>
          <a:lstStyle/>
          <a:p>
            <a:r>
              <a:rPr lang="ru-RU" dirty="0" smtClean="0">
                <a:ln w="6600">
                  <a:solidFill>
                    <a:schemeClr val="accent2"/>
                  </a:solidFill>
                  <a:prstDash val="solid"/>
                </a:ln>
                <a:solidFill>
                  <a:schemeClr val="accent1">
                    <a:lumMod val="75000"/>
                  </a:schemeClr>
                </a:solidFill>
              </a:rPr>
              <a:t>Польза для ребенка</a:t>
            </a:r>
            <a:endParaRPr lang="ru-RU" dirty="0">
              <a:ln w="6600">
                <a:solidFill>
                  <a:schemeClr val="accent2"/>
                </a:solidFill>
                <a:prstDash val="solid"/>
              </a:ln>
              <a:solidFill>
                <a:schemeClr val="accent1">
                  <a:lumMod val="75000"/>
                </a:schemeClr>
              </a:solidFill>
            </a:endParaRPr>
          </a:p>
        </p:txBody>
      </p:sp>
      <p:sp>
        <p:nvSpPr>
          <p:cNvPr id="3" name="Объект 2"/>
          <p:cNvSpPr>
            <a:spLocks noGrp="1"/>
          </p:cNvSpPr>
          <p:nvPr>
            <p:ph sz="half" idx="1"/>
          </p:nvPr>
        </p:nvSpPr>
        <p:spPr>
          <a:xfrm>
            <a:off x="305937" y="1595154"/>
            <a:ext cx="6831164" cy="2212571"/>
          </a:xfrm>
        </p:spPr>
        <p:txBody>
          <a:bodyPr>
            <a:normAutofit/>
          </a:bodyPr>
          <a:lstStyle/>
          <a:p>
            <a:pPr marL="0" indent="0">
              <a:buNone/>
            </a:pPr>
            <a:r>
              <a:rPr lang="ru-RU" b="1" dirty="0" smtClean="0">
                <a:solidFill>
                  <a:srgbClr val="FF0000"/>
                </a:solidFill>
                <a:latin typeface="Calibri Light" panose="020F0302020204030204" pitchFamily="34" charset="0"/>
                <a:cs typeface="Calibri Light" panose="020F0302020204030204" pitchFamily="34" charset="0"/>
              </a:rPr>
              <a:t>1. Крепкий иммунитет</a:t>
            </a:r>
            <a:r>
              <a:rPr lang="ru-RU" dirty="0" smtClean="0">
                <a:latin typeface="Calibri Light" panose="020F0302020204030204" pitchFamily="34" charset="0"/>
                <a:cs typeface="Calibri Light" panose="020F0302020204030204" pitchFamily="34" charset="0"/>
              </a:rPr>
              <a:t>: грудное молоко содержит весь необходимый набор витаминов и минералов, а также иммунные клетки, антитела, защищающие малыша от инфекций, и биологически активные компоненты.</a:t>
            </a:r>
          </a:p>
          <a:p>
            <a:pPr marL="0" indent="0">
              <a:buNone/>
            </a:pPr>
            <a:r>
              <a:rPr lang="ru-RU" b="1" dirty="0" smtClean="0">
                <a:solidFill>
                  <a:srgbClr val="FF0000"/>
                </a:solidFill>
                <a:latin typeface="Calibri Light" panose="020F0302020204030204" pitchFamily="34" charset="0"/>
                <a:cs typeface="Calibri Light" panose="020F0302020204030204" pitchFamily="34" charset="0"/>
              </a:rPr>
              <a:t>2. Стимуляция пищеварения</a:t>
            </a:r>
            <a:r>
              <a:rPr lang="ru-RU" dirty="0" smtClean="0">
                <a:latin typeface="Calibri Light" panose="020F0302020204030204" pitchFamily="34" charset="0"/>
                <a:cs typeface="Calibri Light" panose="020F0302020204030204" pitchFamily="34" charset="0"/>
              </a:rPr>
              <a:t>: помогает в развитии и созревании пищеварительного тракта ребенка</a:t>
            </a:r>
          </a:p>
          <a:p>
            <a:endParaRPr lang="ru-RU" dirty="0" smtClean="0"/>
          </a:p>
          <a:p>
            <a:endParaRPr lang="ru-RU" dirty="0"/>
          </a:p>
        </p:txBody>
      </p:sp>
      <p:sp>
        <p:nvSpPr>
          <p:cNvPr id="6" name="TextBox 5"/>
          <p:cNvSpPr txBox="1"/>
          <p:nvPr/>
        </p:nvSpPr>
        <p:spPr>
          <a:xfrm>
            <a:off x="305937" y="3370997"/>
            <a:ext cx="10609364" cy="3693319"/>
          </a:xfrm>
          <a:prstGeom prst="rect">
            <a:avLst/>
          </a:prstGeom>
          <a:noFill/>
        </p:spPr>
        <p:txBody>
          <a:bodyPr wrap="square" rtlCol="0">
            <a:spAutoFit/>
          </a:bodyPr>
          <a:lstStyle/>
          <a:p>
            <a:r>
              <a:rPr lang="ru-RU" b="1" dirty="0">
                <a:solidFill>
                  <a:srgbClr val="FF0000"/>
                </a:solidFill>
                <a:latin typeface="Calibri Light" panose="020F0302020204030204" pitchFamily="34" charset="0"/>
                <a:cs typeface="Calibri Light" panose="020F0302020204030204" pitchFamily="34" charset="0"/>
              </a:rPr>
              <a:t>3. Разнообразный уникальный состав</a:t>
            </a:r>
            <a:r>
              <a:rPr lang="ru-RU" b="1" dirty="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ru-RU" dirty="0">
                <a:latin typeface="Calibri Light" panose="020F0302020204030204" pitchFamily="34" charset="0"/>
                <a:cs typeface="Calibri Light" panose="020F0302020204030204" pitchFamily="34" charset="0"/>
              </a:rPr>
              <a:t>В каждый прием пищи кроха получает полный набор необходимых питательных компонентов. Кроме того, в молоке содержится достаточно воды, чтобы утолить жажду. Поэтому допаивать водой грудничков не нужно.</a:t>
            </a:r>
          </a:p>
          <a:p>
            <a:r>
              <a:rPr lang="ru-RU" b="1" dirty="0">
                <a:solidFill>
                  <a:srgbClr val="FF0000"/>
                </a:solidFill>
                <a:latin typeface="Calibri Light" panose="020F0302020204030204" pitchFamily="34" charset="0"/>
                <a:cs typeface="Calibri Light" panose="020F0302020204030204" pitchFamily="34" charset="0"/>
              </a:rPr>
              <a:t>4. Развитие мышц и дыхательной системы</a:t>
            </a:r>
            <a:r>
              <a:rPr lang="ru-RU" dirty="0">
                <a:latin typeface="Calibri Light" panose="020F0302020204030204" pitchFamily="34" charset="0"/>
                <a:cs typeface="Calibri Light" panose="020F0302020204030204" pitchFamily="34" charset="0"/>
              </a:rPr>
              <a:t>: при сосании груди задействуются мышцы языка, челюстей, щек и губ. Это помогает в полноценном развитии челюстно-лицевой области и формировании правильного прикуса.</a:t>
            </a:r>
          </a:p>
          <a:p>
            <a:r>
              <a:rPr lang="ru-RU" b="1" dirty="0">
                <a:solidFill>
                  <a:srgbClr val="FF0000"/>
                </a:solidFill>
                <a:latin typeface="Calibri Light" panose="020F0302020204030204" pitchFamily="34" charset="0"/>
                <a:cs typeface="Calibri Light" panose="020F0302020204030204" pitchFamily="34" charset="0"/>
              </a:rPr>
              <a:t>5. Помощь в защите от болезней: </a:t>
            </a:r>
            <a:r>
              <a:rPr lang="ru-RU" dirty="0">
                <a:latin typeface="Calibri Light" panose="020F0302020204030204" pitchFamily="34" charset="0"/>
                <a:cs typeface="Calibri Light" panose="020F0302020204030204" pitchFamily="34" charset="0"/>
              </a:rPr>
              <a:t>при кормлении младенцев грудным молоком снижается риск развития патологий пищеварительной системы и органов дыхания, внезапной детской смерти, инфекционных заболеваний.</a:t>
            </a:r>
          </a:p>
          <a:p>
            <a:r>
              <a:rPr lang="ru-RU" b="1" dirty="0">
                <a:solidFill>
                  <a:srgbClr val="FF0000"/>
                </a:solidFill>
                <a:latin typeface="Calibri Light" panose="020F0302020204030204" pitchFamily="34" charset="0"/>
                <a:cs typeface="Calibri Light" panose="020F0302020204030204" pitchFamily="34" charset="0"/>
              </a:rPr>
              <a:t>7. Формирование тесной связи и чувства близости</a:t>
            </a:r>
            <a:r>
              <a:rPr lang="ru-RU" b="1" dirty="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ru-RU" dirty="0">
                <a:latin typeface="Calibri Light" panose="020F0302020204030204" pitchFamily="34" charset="0"/>
                <a:cs typeface="Calibri Light" panose="020F0302020204030204" pitchFamily="34" charset="0"/>
              </a:rPr>
              <a:t>при кормлении малыш ощущает тепло тела, запах матери, ее сердцебиение и дыхание. Это позволяет сформировать ощущение близости, защиты и надежности, снимает эмоциональное напряжение, позволяет ребенку быть спокойнее.</a:t>
            </a:r>
            <a:endParaRPr lang="ru-RU" dirty="0"/>
          </a:p>
          <a:p>
            <a:endParaRPr lang="ru-RU"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57222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3609" y="204716"/>
            <a:ext cx="10515600" cy="1325563"/>
          </a:xfrm>
        </p:spPr>
        <p:txBody>
          <a:bodyPr/>
          <a:lstStyle/>
          <a:p>
            <a:r>
              <a:rPr lang="ru-RU" dirty="0" smtClean="0">
                <a:ln w="6600">
                  <a:solidFill>
                    <a:schemeClr val="accent2"/>
                  </a:solidFill>
                  <a:prstDash val="solid"/>
                </a:ln>
                <a:solidFill>
                  <a:schemeClr val="accent1">
                    <a:lumMod val="75000"/>
                  </a:schemeClr>
                </a:solidFill>
              </a:rPr>
              <a:t>Польза для матери</a:t>
            </a:r>
            <a:endParaRPr lang="ru-RU" dirty="0">
              <a:ln w="6600">
                <a:solidFill>
                  <a:schemeClr val="accent2"/>
                </a:solidFill>
                <a:prstDash val="solid"/>
              </a:ln>
              <a:solidFill>
                <a:schemeClr val="accent1">
                  <a:lumMod val="75000"/>
                </a:schemeClr>
              </a:solidFill>
            </a:endParaRPr>
          </a:p>
        </p:txBody>
      </p:sp>
      <p:sp>
        <p:nvSpPr>
          <p:cNvPr id="3" name="Объект 2"/>
          <p:cNvSpPr>
            <a:spLocks noGrp="1"/>
          </p:cNvSpPr>
          <p:nvPr>
            <p:ph sz="half" idx="1"/>
          </p:nvPr>
        </p:nvSpPr>
        <p:spPr>
          <a:xfrm>
            <a:off x="449012" y="1078173"/>
            <a:ext cx="6825245" cy="5322627"/>
          </a:xfrm>
        </p:spPr>
        <p:txBody>
          <a:bodyPr>
            <a:normAutofit/>
          </a:bodyPr>
          <a:lstStyle/>
          <a:p>
            <a:pPr marL="0" indent="0">
              <a:buNone/>
            </a:pPr>
            <a:r>
              <a:rPr lang="ru-RU" b="1"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1. </a:t>
            </a:r>
            <a:r>
              <a:rPr lang="ru-RU" dirty="0" smtClean="0">
                <a:latin typeface="Calibri Light" panose="020F0302020204030204" pitchFamily="34" charset="0"/>
                <a:cs typeface="Calibri Light" panose="020F0302020204030204" pitchFamily="34" charset="0"/>
              </a:rPr>
              <a:t>Сокращение времени восстановления после родов. Выделение дополнительных порций окситоцина за счет раздражения сосков помогает ускорить инволюцию матки. Это </a:t>
            </a:r>
            <a:r>
              <a:rPr lang="ru-RU"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уменьшает риск развития послеродовых кровотечений</a:t>
            </a:r>
            <a:r>
              <a:rPr lang="ru-RU" dirty="0" smtClean="0">
                <a:latin typeface="Calibri Light" panose="020F0302020204030204" pitchFamily="34" charset="0"/>
                <a:cs typeface="Calibri Light" panose="020F0302020204030204" pitchFamily="34" charset="0"/>
              </a:rPr>
              <a:t>.</a:t>
            </a:r>
          </a:p>
          <a:p>
            <a:pPr marL="0" indent="0">
              <a:buNone/>
            </a:pPr>
            <a:r>
              <a:rPr lang="ru-RU" b="1"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2. </a:t>
            </a:r>
            <a:r>
              <a:rPr lang="ru-RU" dirty="0" smtClean="0">
                <a:latin typeface="Calibri Light" panose="020F0302020204030204" pitchFamily="34" charset="0"/>
                <a:cs typeface="Calibri Light" panose="020F0302020204030204" pitchFamily="34" charset="0"/>
              </a:rPr>
              <a:t>Длительная лактация </a:t>
            </a:r>
            <a:r>
              <a:rPr lang="ru-RU"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снижает риск развития рака груди, яичников</a:t>
            </a:r>
            <a:r>
              <a:rPr lang="ru-RU" dirty="0" smtClean="0">
                <a:latin typeface="Calibri Light" panose="020F0302020204030204" pitchFamily="34" charset="0"/>
                <a:cs typeface="Calibri Light" panose="020F0302020204030204" pitchFamily="34" charset="0"/>
              </a:rPr>
              <a:t>. Особенно четко это прослеживается для женщин, кормящих грудью более года. У них снижен риск гипертонии, диабета.</a:t>
            </a:r>
          </a:p>
          <a:p>
            <a:pPr marL="0" indent="0">
              <a:buNone/>
            </a:pPr>
            <a:r>
              <a:rPr lang="ru-RU" b="1"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3. </a:t>
            </a:r>
            <a:r>
              <a:rPr lang="ru-RU" dirty="0" smtClean="0">
                <a:latin typeface="Calibri Light" panose="020F0302020204030204" pitchFamily="34" charset="0"/>
                <a:cs typeface="Calibri Light" panose="020F0302020204030204" pitchFamily="34" charset="0"/>
              </a:rPr>
              <a:t>Кормление грудью </a:t>
            </a:r>
            <a:r>
              <a:rPr lang="ru-RU"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уменьшает вероятность формирования послеродовой депрессии</a:t>
            </a:r>
            <a:r>
              <a:rPr lang="ru-RU" dirty="0" smtClean="0">
                <a:latin typeface="Calibri Light" panose="020F0302020204030204" pitchFamily="34" charset="0"/>
                <a:cs typeface="Calibri Light" panose="020F0302020204030204" pitchFamily="34" charset="0"/>
              </a:rPr>
              <a:t>. Общение с малышом и забота о нем улучшают настроение, повышают эмоциональный статус, помогает справляться с депрессивными настроениями.</a:t>
            </a:r>
          </a:p>
          <a:p>
            <a:pPr marL="0" indent="0">
              <a:buNone/>
            </a:pPr>
            <a:r>
              <a:rPr lang="ru-RU" b="1"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4. </a:t>
            </a:r>
            <a:r>
              <a:rPr lang="ru-RU" dirty="0" smtClean="0">
                <a:latin typeface="Calibri Light" panose="020F0302020204030204" pitchFamily="34" charset="0"/>
                <a:cs typeface="Calibri Light" panose="020F0302020204030204" pitchFamily="34" charset="0"/>
              </a:rPr>
              <a:t>Коррекция питания и устранение из рациона потенциально вредных продуктов помогают постепенно перейти на принципы ЗОЖ. Лактация расходует дополнительные калории, позволяя женщине </a:t>
            </a:r>
            <a:r>
              <a:rPr lang="ru-RU" dirty="0" smtClean="0">
                <a:solidFill>
                  <a:srgbClr val="FF0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быстрее сбросить вес после родов</a:t>
            </a:r>
          </a:p>
          <a:p>
            <a:endParaRPr lang="ru-RU" dirty="0" smtClean="0"/>
          </a:p>
          <a:p>
            <a:endParaRPr lang="ru-RU" dirty="0"/>
          </a:p>
        </p:txBody>
      </p:sp>
      <p:pic>
        <p:nvPicPr>
          <p:cNvPr id="4" name="Рисунок 3"/>
          <p:cNvPicPr>
            <a:picLocks noChangeAspect="1"/>
          </p:cNvPicPr>
          <p:nvPr/>
        </p:nvPicPr>
        <p:blipFill>
          <a:blip r:embed="rId2"/>
          <a:stretch>
            <a:fillRect/>
          </a:stretch>
        </p:blipFill>
        <p:spPr>
          <a:xfrm>
            <a:off x="7721827" y="696035"/>
            <a:ext cx="4033446" cy="5704765"/>
          </a:xfrm>
          <a:prstGeom prst="rect">
            <a:avLst/>
          </a:prstGeom>
        </p:spPr>
      </p:pic>
    </p:spTree>
    <p:extLst>
      <p:ext uri="{BB962C8B-B14F-4D97-AF65-F5344CB8AC3E}">
        <p14:creationId xmlns:p14="http://schemas.microsoft.com/office/powerpoint/2010/main" val="785344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870095" y="0"/>
            <a:ext cx="5321905" cy="3991428"/>
          </a:xfrm>
          <a:prstGeom prst="rect">
            <a:avLst/>
          </a:prstGeom>
        </p:spPr>
      </p:pic>
      <p:sp>
        <p:nvSpPr>
          <p:cNvPr id="2" name="Заголовок 1"/>
          <p:cNvSpPr>
            <a:spLocks noGrp="1"/>
          </p:cNvSpPr>
          <p:nvPr>
            <p:ph type="title"/>
          </p:nvPr>
        </p:nvSpPr>
        <p:spPr>
          <a:xfrm>
            <a:off x="285448" y="176122"/>
            <a:ext cx="8753269" cy="1320800"/>
          </a:xfrm>
        </p:spPr>
        <p:txBody>
          <a:bodyPr>
            <a:normAutofit/>
          </a:bodyPr>
          <a:lstStyle/>
          <a:p>
            <a:r>
              <a:rPr lang="ru-RU" dirty="0"/>
              <a:t>ГРУДНОЕ ВСКАРМЛИВАНИЕ: КАК ЭТО ПРОИСХОДИТ?</a:t>
            </a:r>
          </a:p>
        </p:txBody>
      </p:sp>
      <p:sp>
        <p:nvSpPr>
          <p:cNvPr id="3" name="Объект 2"/>
          <p:cNvSpPr>
            <a:spLocks noGrp="1"/>
          </p:cNvSpPr>
          <p:nvPr>
            <p:ph sz="half" idx="1"/>
          </p:nvPr>
        </p:nvSpPr>
        <p:spPr>
          <a:xfrm>
            <a:off x="285448" y="1420994"/>
            <a:ext cx="7755466" cy="2744606"/>
          </a:xfrm>
        </p:spPr>
        <p:txBody>
          <a:bodyPr>
            <a:normAutofit fontScale="85000" lnSpcReduction="20000"/>
          </a:bodyPr>
          <a:lstStyle/>
          <a:p>
            <a:r>
              <a:rPr lang="ru-RU" dirty="0"/>
              <a:t>Процесс образования молока в молочных железах матери и периодическое его вы­деление в процессе сосания младенца называется лактацией. Несмотря на то, что развитие молочных желез происходит с самого рождения де­вочки, окончательно все структурные компоненты формируются только во время бере­менности, чему способствуют прогестерон, пролактин и другие гормоны, выраба­тывающиеся в это время в организме будущей мамы. Примерно в течение 30 часов после родов происходит прилив молока, чему способствует снижение уровня прогестерона в женском организме. В дальнейшем, выделение молока поддерживают материнские рефлексы, такие как кожная стимуляция (прижимание щечкой и губами ребенка к груди, соску), зрительная стимуляция (вид любимого ребенка), обонятельная стимуляция (запах ребенка), слуховая стимуляция (голодный плач) и даже размышления о ребенке</a:t>
            </a:r>
            <a:r>
              <a:rPr lang="ru-RU" dirty="0" smtClean="0"/>
              <a:t>.</a:t>
            </a:r>
            <a:endParaRPr lang="ru-RU" dirty="0"/>
          </a:p>
        </p:txBody>
      </p:sp>
      <p:sp>
        <p:nvSpPr>
          <p:cNvPr id="5" name="TextBox 4"/>
          <p:cNvSpPr txBox="1"/>
          <p:nvPr/>
        </p:nvSpPr>
        <p:spPr>
          <a:xfrm>
            <a:off x="285448" y="3991428"/>
            <a:ext cx="11079237" cy="2898229"/>
          </a:xfrm>
          <a:prstGeom prst="rect">
            <a:avLst/>
          </a:prstGeom>
          <a:noFill/>
        </p:spPr>
        <p:txBody>
          <a:bodyPr wrap="square" rtlCol="0">
            <a:spAutoFit/>
          </a:bodyPr>
          <a:lstStyle/>
          <a:p>
            <a:pPr marL="342900" lvl="0" indent="-342900" defTabSz="457200">
              <a:spcBef>
                <a:spcPts val="1000"/>
              </a:spcBef>
              <a:buClr>
                <a:srgbClr val="90C226"/>
              </a:buClr>
              <a:buSzPct val="80000"/>
              <a:buFont typeface="Wingdings 3" charset="2"/>
              <a:buChar char=""/>
            </a:pPr>
            <a:r>
              <a:rPr lang="ru-RU" sz="1600" dirty="0">
                <a:solidFill>
                  <a:prstClr val="black">
                    <a:lumMod val="75000"/>
                    <a:lumOff val="25000"/>
                  </a:prstClr>
                </a:solidFill>
              </a:rPr>
              <a:t>Процесс лактации регулируется совместной деятельностью двух гормонов — пролактина и окситоцина. Оба гормона вырабатываются гипофизом женщины под воздействием нервно-рефлекторных импульсов, возникающих при стимуляции ребенком соска и ареолы молочной железы. Пролактин стимулирует выработку молока в альвеолах. Он синтезируется непосредственно во время сосания груди ребенком и продолжает выделяться после кормления, подготавливая новые порции молока. Наиболее активно гормон синтезируется ночью. Следовательно, для стимуляции лактации необходимо частое прикладывание младенца к груди, в том числе и в ночное время. Окситоцин отвечает за выделение молока, стиму­лируя сокращение мышечных клеток протоков молочной железы. Кроме того, гормон стимулирует сокращение матки. Это, с одной стороны, способствует своевременному отхождению плаценты, сдерживающей начало лактации, а с другой — способствует ско­рому и полному восстановлению женщины после родов.</a:t>
            </a:r>
          </a:p>
          <a:p>
            <a:pPr marL="342900" lvl="0" indent="-342900" defTabSz="457200">
              <a:spcBef>
                <a:spcPts val="1000"/>
              </a:spcBef>
              <a:buClr>
                <a:srgbClr val="90C226"/>
              </a:buClr>
              <a:buSzPct val="80000"/>
              <a:buFont typeface="Wingdings 3" charset="2"/>
              <a:buChar char=""/>
            </a:pPr>
            <a:endParaRPr lang="ru-RU" sz="1400" dirty="0">
              <a:solidFill>
                <a:prstClr val="black">
                  <a:lumMod val="75000"/>
                  <a:lumOff val="25000"/>
                </a:prstClr>
              </a:solidFill>
            </a:endParaRPr>
          </a:p>
        </p:txBody>
      </p:sp>
    </p:spTree>
    <p:extLst>
      <p:ext uri="{BB962C8B-B14F-4D97-AF65-F5344CB8AC3E}">
        <p14:creationId xmlns:p14="http://schemas.microsoft.com/office/powerpoint/2010/main" val="321429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274002" y="480241"/>
            <a:ext cx="2917998" cy="1667873"/>
          </a:xfrm>
          <a:prstGeom prst="rect">
            <a:avLst/>
          </a:prstGeom>
        </p:spPr>
      </p:pic>
      <p:pic>
        <p:nvPicPr>
          <p:cNvPr id="2" name="Рисунок 1"/>
          <p:cNvPicPr>
            <a:picLocks noChangeAspect="1"/>
          </p:cNvPicPr>
          <p:nvPr/>
        </p:nvPicPr>
        <p:blipFill>
          <a:blip r:embed="rId3"/>
          <a:stretch>
            <a:fillRect/>
          </a:stretch>
        </p:blipFill>
        <p:spPr>
          <a:xfrm>
            <a:off x="9158514" y="2891701"/>
            <a:ext cx="3033486" cy="3429271"/>
          </a:xfrm>
          <a:prstGeom prst="rect">
            <a:avLst/>
          </a:prstGeom>
        </p:spPr>
      </p:pic>
      <p:sp>
        <p:nvSpPr>
          <p:cNvPr id="5" name="Заголовок 4"/>
          <p:cNvSpPr>
            <a:spLocks noGrp="1"/>
          </p:cNvSpPr>
          <p:nvPr>
            <p:ph type="title"/>
          </p:nvPr>
        </p:nvSpPr>
        <p:spPr>
          <a:xfrm>
            <a:off x="677334" y="213815"/>
            <a:ext cx="8596668" cy="1320800"/>
          </a:xfrm>
        </p:spPr>
        <p:txBody>
          <a:bodyPr>
            <a:normAutofit/>
          </a:bodyPr>
          <a:lstStyle/>
          <a:p>
            <a:r>
              <a:rPr lang="ru-RU" dirty="0"/>
              <a:t>СОСТАВ ГРУДНОГО МОЛОКА</a:t>
            </a:r>
            <a:br>
              <a:rPr lang="ru-RU" dirty="0"/>
            </a:br>
            <a:endParaRPr lang="ru-RU" dirty="0"/>
          </a:p>
        </p:txBody>
      </p:sp>
      <p:sp>
        <p:nvSpPr>
          <p:cNvPr id="6" name="Объект 5"/>
          <p:cNvSpPr>
            <a:spLocks noGrp="1"/>
          </p:cNvSpPr>
          <p:nvPr>
            <p:ph idx="1"/>
          </p:nvPr>
        </p:nvSpPr>
        <p:spPr>
          <a:xfrm>
            <a:off x="243060" y="914400"/>
            <a:ext cx="9496026" cy="5943600"/>
          </a:xfrm>
        </p:spPr>
        <p:txBody>
          <a:bodyPr>
            <a:normAutofit fontScale="92500"/>
          </a:bodyPr>
          <a:lstStyle/>
          <a:p>
            <a:r>
              <a:rPr lang="ru-RU" dirty="0"/>
              <a:t>Молоко, которое выделяется в течение нескольких первых дней после родов, назы­вается молозивом. Это уникальный по составу продукт, который является переходной формой от внутриутробного питания к вскармливанию молоком после рождения. От зре­лого молока молозиво отличается особой питательной ценностью, что позволяет обес­печить высокие пищевые потребности новорожденного в первые дни жизни при небольшом объеме питания. Молозиво содержит ферменты, которые компенсируют низкую активность пищеварительных ферментов у новорожденного, а также иммунные фак­торы, препятствующие развитию </a:t>
            </a:r>
            <a:r>
              <a:rPr lang="ru-RU" dirty="0" err="1"/>
              <a:t>дисбактерeиоза</a:t>
            </a:r>
            <a:r>
              <a:rPr lang="ru-RU" dirty="0"/>
              <a:t> кишечника.</a:t>
            </a:r>
          </a:p>
          <a:p>
            <a:r>
              <a:rPr lang="ru-RU" dirty="0"/>
              <a:t>С 6 по 14 день </a:t>
            </a:r>
            <a:r>
              <a:rPr lang="ru-RU" dirty="0" smtClean="0"/>
              <a:t>секретируется </a:t>
            </a:r>
            <a:r>
              <a:rPr lang="ru-RU" dirty="0"/>
              <a:t>так называемое «переходное» молоко, а с 15 дня — «</a:t>
            </a:r>
            <a:r>
              <a:rPr lang="ru-RU" dirty="0" err="1"/>
              <a:t>зрелое».Зрелое</a:t>
            </a:r>
            <a:r>
              <a:rPr lang="ru-RU" dirty="0"/>
              <a:t> женское молоко характеризуется уникальным составом, полностью соответ­ствующим потребностям ребенка на каждом этапе его развития. Грудное молоко имеет самое низкое содержание белка среди всех млекопитающих, при этом его вполне достаточно для обеспечения нормального роста и развития мла­денца. Низкий уровень белка является важнейшим защитным фактором, снижающим </a:t>
            </a:r>
            <a:r>
              <a:rPr lang="ru-RU" dirty="0" err="1"/>
              <a:t>чрезмернуaю</a:t>
            </a:r>
            <a:r>
              <a:rPr lang="ru-RU" dirty="0"/>
              <a:t> нагрузку на незрелые почки и желудочно-кишечный тракт, а также препят­ствующим ускоренным темпам биологического созревания ребенка и снижающим </a:t>
            </a:r>
            <a:r>
              <a:rPr lang="ru-RU" dirty="0" smtClean="0"/>
              <a:t>риск развития </a:t>
            </a:r>
            <a:r>
              <a:rPr lang="ru-RU" dirty="0"/>
              <a:t>ожирения и сахарного диабета в последующие годы</a:t>
            </a:r>
            <a:r>
              <a:rPr lang="ru-RU" dirty="0" smtClean="0"/>
              <a:t>.</a:t>
            </a:r>
          </a:p>
          <a:p>
            <a:r>
              <a:rPr lang="ru-RU" dirty="0"/>
              <a:t>Грудное молоко имеет сбалансированный жировой состав. Липиды являются важнейшим источником энергии для детей 1-го года жизни, кроме того они необходимы для развития головного и спинного мозга, синтеза витаминов, гормонов, образования струк­турных компонентов всех клеток </a:t>
            </a:r>
            <a:r>
              <a:rPr lang="ru-RU" dirty="0" smtClean="0"/>
              <a:t>организма</a:t>
            </a:r>
          </a:p>
        </p:txBody>
      </p:sp>
    </p:spTree>
    <p:extLst>
      <p:ext uri="{BB962C8B-B14F-4D97-AF65-F5344CB8AC3E}">
        <p14:creationId xmlns:p14="http://schemas.microsoft.com/office/powerpoint/2010/main" val="1759945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926286" y="4247086"/>
            <a:ext cx="3265714" cy="2610914"/>
          </a:xfrm>
          <a:prstGeom prst="rect">
            <a:avLst/>
          </a:prstGeom>
        </p:spPr>
      </p:pic>
      <p:sp>
        <p:nvSpPr>
          <p:cNvPr id="2" name="Заголовок 1"/>
          <p:cNvSpPr>
            <a:spLocks noGrp="1"/>
          </p:cNvSpPr>
          <p:nvPr>
            <p:ph type="title"/>
          </p:nvPr>
        </p:nvSpPr>
        <p:spPr>
          <a:xfrm>
            <a:off x="0" y="0"/>
            <a:ext cx="8596668" cy="1320800"/>
          </a:xfrm>
        </p:spPr>
        <p:txBody>
          <a:bodyPr>
            <a:normAutofit/>
          </a:bodyPr>
          <a:lstStyle/>
          <a:p>
            <a:r>
              <a:rPr lang="ru-RU" sz="1600" dirty="0" smtClean="0"/>
              <a:t>продолжение</a:t>
            </a:r>
            <a:endParaRPr lang="ru-RU" sz="1600" dirty="0"/>
          </a:p>
        </p:txBody>
      </p:sp>
      <p:sp>
        <p:nvSpPr>
          <p:cNvPr id="3" name="Объект 2"/>
          <p:cNvSpPr>
            <a:spLocks noGrp="1"/>
          </p:cNvSpPr>
          <p:nvPr>
            <p:ph idx="1"/>
          </p:nvPr>
        </p:nvSpPr>
        <p:spPr>
          <a:xfrm>
            <a:off x="313899" y="545910"/>
            <a:ext cx="9075761" cy="5786651"/>
          </a:xfrm>
        </p:spPr>
        <p:txBody>
          <a:bodyPr>
            <a:normAutofit fontScale="92500" lnSpcReduction="20000"/>
          </a:bodyPr>
          <a:lstStyle/>
          <a:p>
            <a:r>
              <a:rPr lang="ru-RU" dirty="0"/>
              <a:t>Содержание углеводов в женском молоке довольно высокое, именно поэтому оно имеет такой сладкий вкус. Основным углеводом молока является лактоза, которая обеспечивает энергетические потребности младенца, а также необходима для нормального становления микрофлоры кишечника и развития компонентов центральной нервной системы.</a:t>
            </a:r>
          </a:p>
          <a:p>
            <a:r>
              <a:rPr lang="ru-RU" dirty="0"/>
              <a:t>Молоко матери содержит уникально сбалансированный состав витаминов и микро­элементов, которые полностью обеспечивают потребности организма младенца первого полугодия жизни при сбалансированном питании кормящей матери</a:t>
            </a:r>
          </a:p>
          <a:p>
            <a:r>
              <a:rPr lang="ru-RU" dirty="0" smtClean="0"/>
              <a:t>Во </a:t>
            </a:r>
            <a:r>
              <a:rPr lang="ru-RU" dirty="0"/>
              <a:t>втором полугодии жизни, когда потребности детского организма в витаминах и минера­лах растут, а содержание последних в молоке становится недостаточным, важным яв­ляется своевременное введение продуктов прикорма, являющихся дополнительным источником микроэлементов для </a:t>
            </a:r>
            <a:r>
              <a:rPr lang="ru-RU" dirty="0" smtClean="0"/>
              <a:t>Вашего </a:t>
            </a:r>
            <a:r>
              <a:rPr lang="ru-RU" dirty="0"/>
              <a:t>малыша</a:t>
            </a:r>
            <a:r>
              <a:rPr lang="ru-RU" dirty="0" smtClean="0"/>
              <a:t>.</a:t>
            </a:r>
          </a:p>
          <a:p>
            <a:r>
              <a:rPr lang="ru-RU" dirty="0"/>
              <a:t>Грудное молоко отличается по содержанию компонентов у разных матерей, то есть состав молока индивидуален и идеально подходит лишь для своего ребенка. Следует подчеркнуть, что состав молока матери постоянно меняется на протяжении лактации: в молоке снижается содержание белка, повышается уровень жира, изменяется содержа­ние минералов и микронутриентов, что </a:t>
            </a:r>
            <a:r>
              <a:rPr lang="ru-RU" dirty="0" smtClean="0"/>
              <a:t>отражает </a:t>
            </a:r>
            <a:r>
              <a:rPr lang="ru-RU" dirty="0"/>
              <a:t>меняющиеся физиологические потреб­ности растущего грудного ребенка. </a:t>
            </a:r>
            <a:endParaRPr lang="ru-RU" dirty="0" smtClean="0"/>
          </a:p>
          <a:p>
            <a:r>
              <a:rPr lang="ru-RU" dirty="0"/>
              <a:t>Кроме того, состав молока матери меняется и в процессе одного кормления грудью: в начале выделяется, так называемое, «</a:t>
            </a:r>
            <a:r>
              <a:rPr lang="ru-RU" dirty="0" smtClean="0"/>
              <a:t>раннее молоко</a:t>
            </a:r>
            <a:r>
              <a:rPr lang="ru-RU" dirty="0"/>
              <a:t>» — более жидкое, имеющее голубоватый оттенок — именно с этим молоком ре­бенок получает достаточное количество воды. Ближе к концу кормления выделяется «позднее молоко», более густое по консистенции, желтоватого цвета. Позднее молоко содержит больше жира, который обеспечивает энергетические потребности малыша. </a:t>
            </a:r>
            <a:r>
              <a:rPr lang="ru-RU" dirty="0" smtClean="0"/>
              <a:t> </a:t>
            </a:r>
            <a:endParaRPr lang="ru-RU" dirty="0"/>
          </a:p>
        </p:txBody>
      </p:sp>
    </p:spTree>
    <p:extLst>
      <p:ext uri="{BB962C8B-B14F-4D97-AF65-F5344CB8AC3E}">
        <p14:creationId xmlns:p14="http://schemas.microsoft.com/office/powerpoint/2010/main" val="1111730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091527" y="118281"/>
            <a:ext cx="3100473" cy="2325355"/>
          </a:xfrm>
          <a:prstGeom prst="rect">
            <a:avLst/>
          </a:prstGeom>
        </p:spPr>
      </p:pic>
      <p:sp>
        <p:nvSpPr>
          <p:cNvPr id="2" name="Заголовок 1"/>
          <p:cNvSpPr>
            <a:spLocks noGrp="1"/>
          </p:cNvSpPr>
          <p:nvPr>
            <p:ph type="title"/>
          </p:nvPr>
        </p:nvSpPr>
        <p:spPr>
          <a:xfrm>
            <a:off x="363435" y="118281"/>
            <a:ext cx="8596668" cy="1320800"/>
          </a:xfrm>
        </p:spPr>
        <p:txBody>
          <a:bodyPr>
            <a:normAutofit/>
          </a:bodyPr>
          <a:lstStyle/>
          <a:p>
            <a:r>
              <a:rPr lang="ru-RU" sz="2400" dirty="0"/>
              <a:t>УСЛОВИЯ УСПЕШНОГО ГРУДНОГО ВСКАРМЛИВАНИЯИ</a:t>
            </a:r>
          </a:p>
        </p:txBody>
      </p:sp>
      <p:sp>
        <p:nvSpPr>
          <p:cNvPr id="3" name="Объект 2"/>
          <p:cNvSpPr>
            <a:spLocks noGrp="1"/>
          </p:cNvSpPr>
          <p:nvPr>
            <p:ph idx="1"/>
          </p:nvPr>
        </p:nvSpPr>
        <p:spPr>
          <a:xfrm>
            <a:off x="140774" y="798431"/>
            <a:ext cx="9041990" cy="5759354"/>
          </a:xfrm>
        </p:spPr>
        <p:txBody>
          <a:bodyPr>
            <a:normAutofit fontScale="92500" lnSpcReduction="20000"/>
          </a:bodyPr>
          <a:lstStyle/>
          <a:p>
            <a:r>
              <a:rPr lang="ru-RU" dirty="0"/>
              <a:t>Каждая женщина должна знать, что она сможет в 98% случаев кормить своего малыша грудью, если захочет и приложит к этому </a:t>
            </a:r>
            <a:r>
              <a:rPr lang="ru-RU" dirty="0" err="1"/>
              <a:t>опрeделенные</a:t>
            </a:r>
            <a:r>
              <a:rPr lang="ru-RU" dirty="0"/>
              <a:t> усилия. Успех кормления малыша грудью зависит от Вашего внутреннего настроя — «Я сама выкормлю своего малыша», «У меня будет много молока», «Малыш вырастет крепкий и здоровый», а также от под­держки и участия в этом членов Вашей семьи и близких. Результатом Вашего труда будет здоровый и крепкий малыш, а у Вас появится ощущение гордости и радости, что Вы вы­полняете свой материнский долг как следует.</a:t>
            </a:r>
          </a:p>
          <a:p>
            <a:r>
              <a:rPr lang="ru-RU" dirty="0" smtClean="0"/>
              <a:t>Прикладывать </a:t>
            </a:r>
            <a:r>
              <a:rPr lang="ru-RU" dirty="0"/>
              <a:t>новорожденного к груди следует в первые 20 -30 минут </a:t>
            </a:r>
            <a:r>
              <a:rPr lang="ru-RU" dirty="0" smtClean="0"/>
              <a:t>после родов</a:t>
            </a:r>
            <a:r>
              <a:rPr lang="ru-RU" dirty="0"/>
              <a:t>.</a:t>
            </a:r>
          </a:p>
          <a:p>
            <a:r>
              <a:rPr lang="ru-RU" dirty="0" smtClean="0"/>
              <a:t> </a:t>
            </a:r>
            <a:r>
              <a:rPr lang="ru-RU" dirty="0"/>
              <a:t>Необходим тесный контакт между малышом и матерью, совместное </a:t>
            </a:r>
            <a:r>
              <a:rPr lang="ru-RU" dirty="0" smtClean="0"/>
              <a:t>пребывание матери </a:t>
            </a:r>
            <a:r>
              <a:rPr lang="ru-RU" dirty="0"/>
              <a:t>и новорожденного в палате.</a:t>
            </a:r>
          </a:p>
          <a:p>
            <a:r>
              <a:rPr lang="ru-RU" dirty="0" smtClean="0"/>
              <a:t> </a:t>
            </a:r>
            <a:r>
              <a:rPr lang="ru-RU" dirty="0"/>
              <a:t>Ваша уверенность и настрой на грудное вскармливание.</a:t>
            </a:r>
          </a:p>
          <a:p>
            <a:r>
              <a:rPr lang="ru-RU" dirty="0" smtClean="0"/>
              <a:t> </a:t>
            </a:r>
            <a:r>
              <a:rPr lang="ru-RU" dirty="0"/>
              <a:t>Правильное положение ребенка у груди.</a:t>
            </a:r>
          </a:p>
          <a:p>
            <a:r>
              <a:rPr lang="ru-RU" dirty="0"/>
              <a:t>Новорожденным, находящимся на грудном вскармливании не </a:t>
            </a:r>
            <a:r>
              <a:rPr lang="ru-RU" dirty="0" smtClean="0"/>
              <a:t>рекомендуется предлагать </a:t>
            </a:r>
            <a:r>
              <a:rPr lang="ru-RU" dirty="0"/>
              <a:t>соски, дополнительное питье из бутылочки, т.к. сосать из соски гораздо легче, чем из груди и ребенок может отказаться от груди. Альтернативой соски для выпаивания сцеженным грудным молоком могут быть специальные поильники. </a:t>
            </a:r>
          </a:p>
          <a:p>
            <a:r>
              <a:rPr lang="ru-RU" dirty="0"/>
              <a:t>Правильное прикладывание к груди имеет огромное значение для становления и дли­тельного сохранения лактации. Правильное прикладывание к груди препятствует воз­никновению болезненных ощущений у матери в процессе кормления, предотвращает воспаление, трещины сосков и </a:t>
            </a:r>
            <a:r>
              <a:rPr lang="ru-RU" dirty="0" err="1"/>
              <a:t>нагрубание</a:t>
            </a:r>
            <a:r>
              <a:rPr lang="ru-RU" dirty="0"/>
              <a:t> молочных желез.</a:t>
            </a:r>
          </a:p>
          <a:p>
            <a:endParaRPr lang="ru-RU" dirty="0"/>
          </a:p>
        </p:txBody>
      </p:sp>
      <p:pic>
        <p:nvPicPr>
          <p:cNvPr id="5" name="Рисунок 4"/>
          <p:cNvPicPr>
            <a:picLocks noChangeAspect="1"/>
          </p:cNvPicPr>
          <p:nvPr/>
        </p:nvPicPr>
        <p:blipFill>
          <a:blip r:embed="rId3"/>
          <a:stretch>
            <a:fillRect/>
          </a:stretch>
        </p:blipFill>
        <p:spPr>
          <a:xfrm>
            <a:off x="9209314" y="2683879"/>
            <a:ext cx="2982686" cy="1988457"/>
          </a:xfrm>
          <a:prstGeom prst="rect">
            <a:avLst/>
          </a:prstGeom>
        </p:spPr>
      </p:pic>
      <p:pic>
        <p:nvPicPr>
          <p:cNvPr id="6" name="Рисунок 5"/>
          <p:cNvPicPr>
            <a:picLocks noChangeAspect="1"/>
          </p:cNvPicPr>
          <p:nvPr/>
        </p:nvPicPr>
        <p:blipFill>
          <a:blip r:embed="rId4"/>
          <a:stretch>
            <a:fillRect/>
          </a:stretch>
        </p:blipFill>
        <p:spPr>
          <a:xfrm>
            <a:off x="9275414" y="4912579"/>
            <a:ext cx="2823936" cy="1930896"/>
          </a:xfrm>
          <a:prstGeom prst="rect">
            <a:avLst/>
          </a:prstGeom>
        </p:spPr>
      </p:pic>
    </p:spTree>
    <p:extLst>
      <p:ext uri="{BB962C8B-B14F-4D97-AF65-F5344CB8AC3E}">
        <p14:creationId xmlns:p14="http://schemas.microsoft.com/office/powerpoint/2010/main" val="2064909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628124" y="4481340"/>
            <a:ext cx="3563876" cy="2376660"/>
          </a:xfrm>
          <a:prstGeom prst="rect">
            <a:avLst/>
          </a:prstGeom>
        </p:spPr>
      </p:pic>
      <p:sp>
        <p:nvSpPr>
          <p:cNvPr id="2" name="Заголовок 1"/>
          <p:cNvSpPr>
            <a:spLocks noGrp="1"/>
          </p:cNvSpPr>
          <p:nvPr>
            <p:ph type="title"/>
          </p:nvPr>
        </p:nvSpPr>
        <p:spPr>
          <a:xfrm>
            <a:off x="827459" y="118281"/>
            <a:ext cx="8596668" cy="959892"/>
          </a:xfrm>
        </p:spPr>
        <p:txBody>
          <a:bodyPr>
            <a:normAutofit/>
          </a:bodyPr>
          <a:lstStyle/>
          <a:p>
            <a:r>
              <a:rPr lang="ru-RU" dirty="0" smtClean="0"/>
              <a:t>Прикладывание к груди:</a:t>
            </a:r>
            <a:endParaRPr lang="ru-RU" dirty="0"/>
          </a:p>
        </p:txBody>
      </p:sp>
      <p:sp>
        <p:nvSpPr>
          <p:cNvPr id="3" name="Объект 2"/>
          <p:cNvSpPr>
            <a:spLocks noGrp="1"/>
          </p:cNvSpPr>
          <p:nvPr>
            <p:ph idx="1"/>
          </p:nvPr>
        </p:nvSpPr>
        <p:spPr>
          <a:xfrm>
            <a:off x="241904" y="1078173"/>
            <a:ext cx="8746793" cy="5554638"/>
          </a:xfrm>
        </p:spPr>
        <p:txBody>
          <a:bodyPr>
            <a:normAutofit fontScale="85000" lnSpcReduction="10000"/>
          </a:bodyPr>
          <a:lstStyle/>
          <a:p>
            <a:r>
              <a:rPr lang="ru-RU" dirty="0"/>
              <a:t>Сегодня считается, что хорошо любое положение, в котором удобно и маме, и ее малышу. Опытная мама может кормить свою детку и сидя, и лежа, и стоя, и буквально на ходу! Но такое умение обычно приходит с практикой, а на что же ориентироваться </a:t>
            </a:r>
            <a:r>
              <a:rPr lang="ru-RU" dirty="0" smtClean="0"/>
              <a:t>маме</a:t>
            </a:r>
          </a:p>
          <a:p>
            <a:r>
              <a:rPr lang="ru-RU" b="1" dirty="0"/>
              <a:t>Правило первое </a:t>
            </a:r>
            <a:r>
              <a:rPr lang="ru-RU" dirty="0"/>
              <a:t>– при кормлении стараемся обеспечить комфорт и себе, и ребенку. Кормление для вас обоих должно быть отдыхом! Это время покоя и расслабления, время любви и максимально тесного общения мамы и малыша. Вас ничто не должно отвлекать или раздражать, поэтому сразу старайтесь занимать удобную позицию; если надо – обкладывайтесь подушками под спину и руки (как во время беременности), или подкладывайте их под кроху, или обустраивайтесь в кресле (для многих мам прекрасным приобретением оказывается кресло-качалка</a:t>
            </a:r>
            <a:r>
              <a:rPr lang="ru-RU" dirty="0" smtClean="0"/>
              <a:t>).</a:t>
            </a:r>
          </a:p>
          <a:p>
            <a:r>
              <a:rPr lang="ru-RU" b="1" dirty="0"/>
              <a:t>Правило второе </a:t>
            </a:r>
            <a:r>
              <a:rPr lang="ru-RU" dirty="0"/>
              <a:t>– в первые же дни после родов попробуйте не один, а несколько вариантов расположения при кормлении ребенка, но даже решив, что вам лучше всего подходит какая-то одна позиция – не останавливайтесь на ней. Время от времени предлагайте малышу грудь из других положений, ведь ребенок так быстро растет – и особенности поведения у груди изменяются вместе с ним! То, что казалось неудобным вчера, может оказаться самым подходящим завтра.</a:t>
            </a:r>
          </a:p>
          <a:p>
            <a:r>
              <a:rPr lang="ru-RU" b="1" dirty="0"/>
              <a:t>Правило третье </a:t>
            </a:r>
            <a:r>
              <a:rPr lang="ru-RU" dirty="0"/>
              <a:t>– иногда бывают случаи, когда смена позиции кормления не просто желательна, но и необходима. В первые дни жизни малыша это часто требуется при повреждениях сосков (разумеется, прежде всего нужно установить и устранить причину проблемы; чаще всего это последствие неправильного захвата груди), когда нужно, чтобы рабочие части ротика крохи приходились на другие, неповрежденные места. Ну а затем кормление из «непривычных» позиций может понадобиться, чтобы помочь маме справиться с застоем молока</a:t>
            </a:r>
          </a:p>
          <a:p>
            <a:endParaRPr lang="ru-RU" dirty="0"/>
          </a:p>
        </p:txBody>
      </p:sp>
    </p:spTree>
    <p:extLst>
      <p:ext uri="{BB962C8B-B14F-4D97-AF65-F5344CB8AC3E}">
        <p14:creationId xmlns:p14="http://schemas.microsoft.com/office/powerpoint/2010/main" val="3755761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501</TotalTime>
  <Words>3393</Words>
  <Application>Microsoft Office PowerPoint</Application>
  <PresentationFormat>Широкоэкранный</PresentationFormat>
  <Paragraphs>121</Paragraphs>
  <Slides>21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21</vt:i4>
      </vt:variant>
    </vt:vector>
  </HeadingPairs>
  <TitlesOfParts>
    <vt:vector size="26" baseType="lpstr">
      <vt:lpstr>Arial</vt:lpstr>
      <vt:lpstr>Calibri Light</vt:lpstr>
      <vt:lpstr>Trebuchet MS</vt:lpstr>
      <vt:lpstr>Wingdings 3</vt:lpstr>
      <vt:lpstr>Грань</vt:lpstr>
      <vt:lpstr>2 урок Грудное вскармливание</vt:lpstr>
      <vt:lpstr>Польза грудного вскармливания для матери и ребенка </vt:lpstr>
      <vt:lpstr>Польза для ребенка</vt:lpstr>
      <vt:lpstr>Польза для матери</vt:lpstr>
      <vt:lpstr>ГРУДНОЕ ВСКАРМЛИВАНИЕ: КАК ЭТО ПРОИСХОДИТ?</vt:lpstr>
      <vt:lpstr>СОСТАВ ГРУДНОГО МОЛОКА </vt:lpstr>
      <vt:lpstr>продолжение</vt:lpstr>
      <vt:lpstr>УСЛОВИЯ УСПЕШНОГО ГРУДНОГО ВСКАРМЛИВАНИЯИ</vt:lpstr>
      <vt:lpstr>Прикладывание к груди:</vt:lpstr>
      <vt:lpstr>Итак, как же добиться правильного прикладывания?</vt:lpstr>
      <vt:lpstr>Позы при грудном вскармливании: </vt:lpstr>
      <vt:lpstr>Будить ли малыша, чтобы накормить? </vt:lpstr>
      <vt:lpstr>И все же, как понять, что кроха «требует» кормления?</vt:lpstr>
      <vt:lpstr>Отказ от груди</vt:lpstr>
      <vt:lpstr>Что можно есть кормящей маме? </vt:lpstr>
      <vt:lpstr>Продукты из «группы риска»</vt:lpstr>
      <vt:lpstr>Лекарственные препараты и грудное вскармливание: </vt:lpstr>
      <vt:lpstr>Пустышка за и против</vt:lpstr>
      <vt:lpstr>Сцеживать молоко или нет?</vt:lpstr>
      <vt:lpstr>Трещены сосков:</vt:lpstr>
      <vt:lpstr>Спасибо за внимание!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khaya-87@yandex.ru</dc:creator>
  <cp:lastModifiedBy>khaya-87@yandex.ru</cp:lastModifiedBy>
  <cp:revision>27</cp:revision>
  <dcterms:created xsi:type="dcterms:W3CDTF">2023-03-11T10:36:57Z</dcterms:created>
  <dcterms:modified xsi:type="dcterms:W3CDTF">2024-04-09T20:07:56Z</dcterms:modified>
</cp:coreProperties>
</file>