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1" r:id="rId2"/>
    <p:sldId id="257" r:id="rId3"/>
    <p:sldId id="258" r:id="rId4"/>
    <p:sldId id="276" r:id="rId5"/>
    <p:sldId id="280" r:id="rId6"/>
    <p:sldId id="273" r:id="rId7"/>
    <p:sldId id="275" r:id="rId8"/>
    <p:sldId id="277" r:id="rId9"/>
    <p:sldId id="27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Мин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01.04.2021</c:v>
                </c:pt>
                <c:pt idx="1">
                  <c:v>01.05.2021</c:v>
                </c:pt>
                <c:pt idx="2">
                  <c:v>01.06.2021</c:v>
                </c:pt>
                <c:pt idx="3">
                  <c:v>01.09.2021</c:v>
                </c:pt>
                <c:pt idx="4">
                  <c:v>20.10.2021</c:v>
                </c:pt>
                <c:pt idx="5">
                  <c:v>2021 г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80</c:v>
                </c:pt>
                <c:pt idx="1">
                  <c:v>60</c:v>
                </c:pt>
                <c:pt idx="2">
                  <c:v>55</c:v>
                </c:pt>
                <c:pt idx="3">
                  <c:v>50</c:v>
                </c:pt>
                <c:pt idx="4">
                  <c:v>50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01.04.2021</c:v>
                </c:pt>
                <c:pt idx="1">
                  <c:v>01.05.2021</c:v>
                </c:pt>
                <c:pt idx="2">
                  <c:v>01.06.2021</c:v>
                </c:pt>
                <c:pt idx="3">
                  <c:v>01.09.2021</c:v>
                </c:pt>
                <c:pt idx="4">
                  <c:v>20.10.2021</c:v>
                </c:pt>
                <c:pt idx="5">
                  <c:v>2021 г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Лист1!$A$2:$A$7</c:f>
              <c:strCache>
                <c:ptCount val="6"/>
                <c:pt idx="0">
                  <c:v>01.04.2021</c:v>
                </c:pt>
                <c:pt idx="1">
                  <c:v>01.05.2021</c:v>
                </c:pt>
                <c:pt idx="2">
                  <c:v>01.06.2021</c:v>
                </c:pt>
                <c:pt idx="3">
                  <c:v>01.09.2021</c:v>
                </c:pt>
                <c:pt idx="4">
                  <c:v>20.10.2021</c:v>
                </c:pt>
                <c:pt idx="5">
                  <c:v>2021 г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</c:numCache>
            </c:numRef>
          </c:val>
        </c:ser>
        <c:axId val="148946944"/>
        <c:axId val="147197952"/>
      </c:barChart>
      <c:catAx>
        <c:axId val="148946944"/>
        <c:scaling>
          <c:orientation val="minMax"/>
        </c:scaling>
        <c:axPos val="b"/>
        <c:tickLblPos val="nextTo"/>
        <c:crossAx val="147197952"/>
        <c:crosses val="autoZero"/>
        <c:auto val="1"/>
        <c:lblAlgn val="ctr"/>
        <c:lblOffset val="100"/>
      </c:catAx>
      <c:valAx>
        <c:axId val="147197952"/>
        <c:scaling>
          <c:orientation val="minMax"/>
        </c:scaling>
        <c:axPos val="l"/>
        <c:majorGridlines/>
        <c:numFmt formatCode="General" sourceLinked="1"/>
        <c:tickLblPos val="nextTo"/>
        <c:crossAx val="148946944"/>
        <c:crosses val="autoZero"/>
        <c:crossBetween val="between"/>
      </c:valAx>
    </c:plotArea>
    <c:legend>
      <c:legendPos val="r"/>
      <c:legendEntry>
        <c:idx val="1"/>
        <c:delete val="1"/>
      </c:legendEntry>
      <c:legendEntry>
        <c:idx val="2"/>
        <c:delete val="1"/>
      </c:legendEntry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B3A012-8B2B-435D-A43A-6FFC0C75064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B19385BF-4CC5-42D9-AF68-810ABD53E3C0}" type="pres">
      <dgm:prSet presAssocID="{88B3A012-8B2B-435D-A43A-6FFC0C75064F}" presName="Name0" presStyleCnt="0">
        <dgm:presLayoutVars>
          <dgm:dir/>
          <dgm:resizeHandles val="exact"/>
        </dgm:presLayoutVars>
      </dgm:prSet>
      <dgm:spPr/>
    </dgm:pt>
  </dgm:ptLst>
  <dgm:cxnLst>
    <dgm:cxn modelId="{66DB367B-D15C-4F5C-B6D1-E31D0DEABF28}" type="presOf" srcId="{88B3A012-8B2B-435D-A43A-6FFC0C75064F}" destId="{B19385BF-4CC5-42D9-AF68-810ABD53E3C0}" srcOrd="0" destOrd="0" presId="urn:microsoft.com/office/officeart/2005/8/layout/process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EBD47C-5B00-4EEC-A589-0EE874E2941B}" type="doc">
      <dgm:prSet loTypeId="urn:microsoft.com/office/officeart/2005/8/layout/process1" loCatId="process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6E513E41-B7C0-4062-88BD-D69411E2ABF7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Вход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5841B8E8-F347-43BB-B943-D0415CBCF175}" type="parTrans" cxnId="{6B836AFE-F17B-4047-9E7B-116F3A76D239}">
      <dgm:prSet/>
      <dgm:spPr/>
      <dgm:t>
        <a:bodyPr/>
        <a:lstStyle/>
        <a:p>
          <a:endParaRPr lang="ru-RU"/>
        </a:p>
      </dgm:t>
    </dgm:pt>
    <dgm:pt modelId="{2610F863-A5F2-420B-B372-F76E692362E8}" type="sibTrans" cxnId="{6B836AFE-F17B-4047-9E7B-116F3A76D239}">
      <dgm:prSet/>
      <dgm:spPr/>
      <dgm:t>
        <a:bodyPr/>
        <a:lstStyle/>
        <a:p>
          <a:endParaRPr lang="ru-RU"/>
        </a:p>
      </dgm:t>
    </dgm:pt>
    <dgm:pt modelId="{8E2CA9FA-666C-4CF5-B9F0-D4F65F5C40AE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Оформление приема в электронной карте, 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2C7F5CF4-1128-4BD2-B1E2-F158A4E308E1}" type="parTrans" cxnId="{D2297B10-3AEF-4AD5-9DA3-8D00FDCA1767}">
      <dgm:prSet/>
      <dgm:spPr/>
      <dgm:t>
        <a:bodyPr/>
        <a:lstStyle/>
        <a:p>
          <a:endParaRPr lang="ru-RU"/>
        </a:p>
      </dgm:t>
    </dgm:pt>
    <dgm:pt modelId="{F7EC7D43-1571-4923-9FF7-BC325EE98C82}" type="sibTrans" cxnId="{D2297B10-3AEF-4AD5-9DA3-8D00FDCA1767}">
      <dgm:prSet/>
      <dgm:spPr/>
      <dgm:t>
        <a:bodyPr/>
        <a:lstStyle/>
        <a:p>
          <a:endParaRPr lang="ru-RU"/>
        </a:p>
      </dgm:t>
    </dgm:pt>
    <dgm:pt modelId="{0DC6E84A-55D3-4AE6-A733-AC8620540E37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Вакцинация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0115A6D3-B65B-4951-9A80-BC03D0DD9928}" type="parTrans" cxnId="{0DA9E359-D537-4927-AC66-AA1A9D44FE4B}">
      <dgm:prSet/>
      <dgm:spPr/>
      <dgm:t>
        <a:bodyPr/>
        <a:lstStyle/>
        <a:p>
          <a:endParaRPr lang="ru-RU"/>
        </a:p>
      </dgm:t>
    </dgm:pt>
    <dgm:pt modelId="{A3CF7341-C8E3-493E-9E7E-677CB8E3DBCA}" type="sibTrans" cxnId="{0DA9E359-D537-4927-AC66-AA1A9D44FE4B}">
      <dgm:prSet/>
      <dgm:spPr/>
      <dgm:t>
        <a:bodyPr/>
        <a:lstStyle/>
        <a:p>
          <a:endParaRPr lang="ru-RU"/>
        </a:p>
      </dgm:t>
    </dgm:pt>
    <dgm:pt modelId="{BF8BA0F9-CFDC-4C0C-B7FC-D923AA966CC9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Измерение АД, пульса, температуры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E662E0EC-E4BB-4D6B-AB57-070CC11BC6D3}" type="parTrans" cxnId="{02544A6F-C996-41D8-8595-929B51440539}">
      <dgm:prSet/>
      <dgm:spPr/>
      <dgm:t>
        <a:bodyPr/>
        <a:lstStyle/>
        <a:p>
          <a:endParaRPr lang="ru-RU"/>
        </a:p>
      </dgm:t>
    </dgm:pt>
    <dgm:pt modelId="{67B6C4FB-31C7-4427-B042-9BDFB667255A}" type="sibTrans" cxnId="{02544A6F-C996-41D8-8595-929B51440539}">
      <dgm:prSet/>
      <dgm:spPr/>
      <dgm:t>
        <a:bodyPr/>
        <a:lstStyle/>
        <a:p>
          <a:endParaRPr lang="ru-RU"/>
        </a:p>
      </dgm:t>
    </dgm:pt>
    <dgm:pt modelId="{87C8D2B2-DE2A-4709-8758-F772512C38BA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Осмотр терапевта перед вакцинацией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9EE26073-2F86-4A3D-A59F-1CB25482EB0C}" type="parTrans" cxnId="{83822A18-257A-48BB-B2F9-3AAB7E8A84A9}">
      <dgm:prSet/>
      <dgm:spPr/>
      <dgm:t>
        <a:bodyPr/>
        <a:lstStyle/>
        <a:p>
          <a:endParaRPr lang="ru-RU"/>
        </a:p>
      </dgm:t>
    </dgm:pt>
    <dgm:pt modelId="{DACDB0B3-C708-4818-B314-6FE2AA48F40C}" type="sibTrans" cxnId="{83822A18-257A-48BB-B2F9-3AAB7E8A84A9}">
      <dgm:prSet/>
      <dgm:spPr/>
      <dgm:t>
        <a:bodyPr/>
        <a:lstStyle/>
        <a:p>
          <a:endParaRPr lang="ru-RU"/>
        </a:p>
      </dgm:t>
    </dgm:pt>
    <dgm:pt modelId="{EDAEE850-93E3-405A-9473-2C07EB594FDA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Наблюдение  после вакцинации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5B5905BA-6020-422F-8662-0FD390D7A085}" type="parTrans" cxnId="{64FD1954-8ECB-49C4-9C13-495B205E4237}">
      <dgm:prSet/>
      <dgm:spPr/>
      <dgm:t>
        <a:bodyPr/>
        <a:lstStyle/>
        <a:p>
          <a:endParaRPr lang="ru-RU"/>
        </a:p>
      </dgm:t>
    </dgm:pt>
    <dgm:pt modelId="{50B470BB-FDBA-40DA-953A-97A92B3F8C82}" type="sibTrans" cxnId="{64FD1954-8ECB-49C4-9C13-495B205E4237}">
      <dgm:prSet/>
      <dgm:spPr/>
      <dgm:t>
        <a:bodyPr/>
        <a:lstStyle/>
        <a:p>
          <a:endParaRPr lang="ru-RU"/>
        </a:p>
      </dgm:t>
    </dgm:pt>
    <dgm:pt modelId="{C61062DC-82BD-4DD4-8E43-9D8C0E9DDE2B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Выход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B4EFFB9D-574F-40D2-8EB8-F6F62B6527E5}" type="parTrans" cxnId="{CC7AF1F7-745B-4002-80C1-4074C2F1B46E}">
      <dgm:prSet/>
      <dgm:spPr/>
      <dgm:t>
        <a:bodyPr/>
        <a:lstStyle/>
        <a:p>
          <a:endParaRPr lang="ru-RU"/>
        </a:p>
      </dgm:t>
    </dgm:pt>
    <dgm:pt modelId="{DE8B92A9-3655-4C6E-8642-12BAA1F02693}" type="sibTrans" cxnId="{CC7AF1F7-745B-4002-80C1-4074C2F1B46E}">
      <dgm:prSet/>
      <dgm:spPr/>
      <dgm:t>
        <a:bodyPr/>
        <a:lstStyle/>
        <a:p>
          <a:endParaRPr lang="ru-RU"/>
        </a:p>
      </dgm:t>
    </dgm:pt>
    <dgm:pt modelId="{341D27AF-4C22-40BA-872F-1118EF0A7D7F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Заполнение анкет перед вакцинацией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6CD86F48-BBCF-4ADD-84A0-20575EC5015F}" type="parTrans" cxnId="{7BA43A49-437D-4734-A52E-D96B979ADD03}">
      <dgm:prSet/>
      <dgm:spPr/>
      <dgm:t>
        <a:bodyPr/>
        <a:lstStyle/>
        <a:p>
          <a:endParaRPr lang="ru-RU"/>
        </a:p>
      </dgm:t>
    </dgm:pt>
    <dgm:pt modelId="{53096DE0-5C36-48CC-9377-86B2BE192EF3}" type="sibTrans" cxnId="{7BA43A49-437D-4734-A52E-D96B979ADD03}">
      <dgm:prSet/>
      <dgm:spPr/>
      <dgm:t>
        <a:bodyPr/>
        <a:lstStyle/>
        <a:p>
          <a:endParaRPr lang="ru-RU"/>
        </a:p>
      </dgm:t>
    </dgm:pt>
    <dgm:pt modelId="{79AB7B66-059F-45BE-8E40-787850762710}" type="pres">
      <dgm:prSet presAssocID="{DFEBD47C-5B00-4EEC-A589-0EE874E2941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556116F-860F-4EA0-9F62-65B21CF09E4D}" type="pres">
      <dgm:prSet presAssocID="{6E513E41-B7C0-4062-88BD-D69411E2ABF7}" presName="node" presStyleLbl="node1" presStyleIdx="0" presStyleCnt="8" custScaleX="70890" custScaleY="60226" custLinFactNeighborX="5605" custLinFactNeighborY="-20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ECBDB6-74D2-4D2C-AE21-4387B3BD441C}" type="pres">
      <dgm:prSet presAssocID="{2610F863-A5F2-420B-B372-F76E692362E8}" presName="sibTrans" presStyleLbl="sibTrans2D1" presStyleIdx="0" presStyleCnt="7"/>
      <dgm:spPr/>
      <dgm:t>
        <a:bodyPr/>
        <a:lstStyle/>
        <a:p>
          <a:endParaRPr lang="ru-RU"/>
        </a:p>
      </dgm:t>
    </dgm:pt>
    <dgm:pt modelId="{25642BCB-8384-4E1E-9235-97D7CB3A30AF}" type="pres">
      <dgm:prSet presAssocID="{2610F863-A5F2-420B-B372-F76E692362E8}" presName="connectorText" presStyleLbl="sibTrans2D1" presStyleIdx="0" presStyleCnt="7"/>
      <dgm:spPr/>
      <dgm:t>
        <a:bodyPr/>
        <a:lstStyle/>
        <a:p>
          <a:endParaRPr lang="ru-RU"/>
        </a:p>
      </dgm:t>
    </dgm:pt>
    <dgm:pt modelId="{0027D872-81F3-407C-932E-4116D2B6CFBC}" type="pres">
      <dgm:prSet presAssocID="{341D27AF-4C22-40BA-872F-1118EF0A7D7F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2240EC-CBD8-4F57-B7EA-1A19878220B6}" type="pres">
      <dgm:prSet presAssocID="{53096DE0-5C36-48CC-9377-86B2BE192EF3}" presName="sibTrans" presStyleLbl="sibTrans2D1" presStyleIdx="1" presStyleCnt="7"/>
      <dgm:spPr/>
      <dgm:t>
        <a:bodyPr/>
        <a:lstStyle/>
        <a:p>
          <a:endParaRPr lang="ru-RU"/>
        </a:p>
      </dgm:t>
    </dgm:pt>
    <dgm:pt modelId="{43CD11DC-15BB-4532-B6AA-69B0AC7845F1}" type="pres">
      <dgm:prSet presAssocID="{53096DE0-5C36-48CC-9377-86B2BE192EF3}" presName="connectorText" presStyleLbl="sibTrans2D1" presStyleIdx="1" presStyleCnt="7"/>
      <dgm:spPr/>
      <dgm:t>
        <a:bodyPr/>
        <a:lstStyle/>
        <a:p>
          <a:endParaRPr lang="ru-RU"/>
        </a:p>
      </dgm:t>
    </dgm:pt>
    <dgm:pt modelId="{6090ABE1-1FB7-4E84-A2D9-90743E29B4E5}" type="pres">
      <dgm:prSet presAssocID="{87C8D2B2-DE2A-4709-8758-F772512C38BA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1F5BC1-85E1-4415-982A-7D6E255357E6}" type="pres">
      <dgm:prSet presAssocID="{DACDB0B3-C708-4818-B314-6FE2AA48F40C}" presName="sibTrans" presStyleLbl="sibTrans2D1" presStyleIdx="2" presStyleCnt="7"/>
      <dgm:spPr/>
      <dgm:t>
        <a:bodyPr/>
        <a:lstStyle/>
        <a:p>
          <a:endParaRPr lang="ru-RU"/>
        </a:p>
      </dgm:t>
    </dgm:pt>
    <dgm:pt modelId="{B67D2533-CB32-4DFE-BB8A-DF60FE261E1B}" type="pres">
      <dgm:prSet presAssocID="{DACDB0B3-C708-4818-B314-6FE2AA48F40C}" presName="connectorText" presStyleLbl="sibTrans2D1" presStyleIdx="2" presStyleCnt="7"/>
      <dgm:spPr/>
      <dgm:t>
        <a:bodyPr/>
        <a:lstStyle/>
        <a:p>
          <a:endParaRPr lang="ru-RU"/>
        </a:p>
      </dgm:t>
    </dgm:pt>
    <dgm:pt modelId="{0CC36F8B-B982-4E3E-9423-E6F14297AFDE}" type="pres">
      <dgm:prSet presAssocID="{BF8BA0F9-CFDC-4C0C-B7FC-D923AA966CC9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C337B7-FAEB-4947-958C-493C3169E15F}" type="pres">
      <dgm:prSet presAssocID="{67B6C4FB-31C7-4427-B042-9BDFB667255A}" presName="sibTrans" presStyleLbl="sibTrans2D1" presStyleIdx="3" presStyleCnt="7"/>
      <dgm:spPr/>
      <dgm:t>
        <a:bodyPr/>
        <a:lstStyle/>
        <a:p>
          <a:endParaRPr lang="ru-RU"/>
        </a:p>
      </dgm:t>
    </dgm:pt>
    <dgm:pt modelId="{1F6CF1EA-7929-4010-979B-CBDD582BC195}" type="pres">
      <dgm:prSet presAssocID="{67B6C4FB-31C7-4427-B042-9BDFB667255A}" presName="connectorText" presStyleLbl="sibTrans2D1" presStyleIdx="3" presStyleCnt="7"/>
      <dgm:spPr/>
      <dgm:t>
        <a:bodyPr/>
        <a:lstStyle/>
        <a:p>
          <a:endParaRPr lang="ru-RU"/>
        </a:p>
      </dgm:t>
    </dgm:pt>
    <dgm:pt modelId="{CFB89E57-30B5-4154-935D-E0B9DF883322}" type="pres">
      <dgm:prSet presAssocID="{8E2CA9FA-666C-4CF5-B9F0-D4F65F5C40AE}" presName="node" presStyleLbl="node1" presStyleIdx="4" presStyleCnt="8" custScaleX="131008" custScaleY="1675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804068-DF2A-4487-A9E7-D28F706B7019}" type="pres">
      <dgm:prSet presAssocID="{F7EC7D43-1571-4923-9FF7-BC325EE98C82}" presName="sibTrans" presStyleLbl="sibTrans2D1" presStyleIdx="4" presStyleCnt="7"/>
      <dgm:spPr/>
      <dgm:t>
        <a:bodyPr/>
        <a:lstStyle/>
        <a:p>
          <a:endParaRPr lang="ru-RU"/>
        </a:p>
      </dgm:t>
    </dgm:pt>
    <dgm:pt modelId="{B1B80943-23D8-41D5-905D-8784B428ACD4}" type="pres">
      <dgm:prSet presAssocID="{F7EC7D43-1571-4923-9FF7-BC325EE98C82}" presName="connectorText" presStyleLbl="sibTrans2D1" presStyleIdx="4" presStyleCnt="7"/>
      <dgm:spPr/>
      <dgm:t>
        <a:bodyPr/>
        <a:lstStyle/>
        <a:p>
          <a:endParaRPr lang="ru-RU"/>
        </a:p>
      </dgm:t>
    </dgm:pt>
    <dgm:pt modelId="{0E728B3D-1740-4EA7-BAAF-14F810174B8B}" type="pres">
      <dgm:prSet presAssocID="{0DC6E84A-55D3-4AE6-A733-AC8620540E37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A6DA26-6DE5-499D-8D80-01E47F1B82F7}" type="pres">
      <dgm:prSet presAssocID="{A3CF7341-C8E3-493E-9E7E-677CB8E3DBCA}" presName="sibTrans" presStyleLbl="sibTrans2D1" presStyleIdx="5" presStyleCnt="7"/>
      <dgm:spPr/>
      <dgm:t>
        <a:bodyPr/>
        <a:lstStyle/>
        <a:p>
          <a:endParaRPr lang="ru-RU"/>
        </a:p>
      </dgm:t>
    </dgm:pt>
    <dgm:pt modelId="{6499A172-6B53-48D6-B7F9-D96345665683}" type="pres">
      <dgm:prSet presAssocID="{A3CF7341-C8E3-493E-9E7E-677CB8E3DBCA}" presName="connectorText" presStyleLbl="sibTrans2D1" presStyleIdx="5" presStyleCnt="7"/>
      <dgm:spPr/>
      <dgm:t>
        <a:bodyPr/>
        <a:lstStyle/>
        <a:p>
          <a:endParaRPr lang="ru-RU"/>
        </a:p>
      </dgm:t>
    </dgm:pt>
    <dgm:pt modelId="{18F99BAA-F88E-4653-842D-0095B64815D0}" type="pres">
      <dgm:prSet presAssocID="{EDAEE850-93E3-405A-9473-2C07EB594FDA}" presName="node" presStyleLbl="node1" presStyleIdx="6" presStyleCnt="8" custScaleX="117269" custScaleY="1184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35768A-DAD5-45EA-8A13-505F0897CAC7}" type="pres">
      <dgm:prSet presAssocID="{50B470BB-FDBA-40DA-953A-97A92B3F8C82}" presName="sibTrans" presStyleLbl="sibTrans2D1" presStyleIdx="6" presStyleCnt="7"/>
      <dgm:spPr/>
      <dgm:t>
        <a:bodyPr/>
        <a:lstStyle/>
        <a:p>
          <a:endParaRPr lang="ru-RU"/>
        </a:p>
      </dgm:t>
    </dgm:pt>
    <dgm:pt modelId="{F60880C5-7A6B-4336-B27C-F51DA68FD216}" type="pres">
      <dgm:prSet presAssocID="{50B470BB-FDBA-40DA-953A-97A92B3F8C82}" presName="connectorText" presStyleLbl="sibTrans2D1" presStyleIdx="6" presStyleCnt="7"/>
      <dgm:spPr/>
      <dgm:t>
        <a:bodyPr/>
        <a:lstStyle/>
        <a:p>
          <a:endParaRPr lang="ru-RU"/>
        </a:p>
      </dgm:t>
    </dgm:pt>
    <dgm:pt modelId="{B716B594-4B92-40AC-94B5-4F7B3BD380D3}" type="pres">
      <dgm:prSet presAssocID="{C61062DC-82BD-4DD4-8E43-9D8C0E9DDE2B}" presName="node" presStyleLbl="node1" presStyleIdx="7" presStyleCnt="8" custScaleX="78631" custScaleY="433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34E643D-C99B-4D92-A26B-746398EFF0B9}" type="presOf" srcId="{F7EC7D43-1571-4923-9FF7-BC325EE98C82}" destId="{B1B80943-23D8-41D5-905D-8784B428ACD4}" srcOrd="1" destOrd="0" presId="urn:microsoft.com/office/officeart/2005/8/layout/process1"/>
    <dgm:cxn modelId="{CC7AF1F7-745B-4002-80C1-4074C2F1B46E}" srcId="{DFEBD47C-5B00-4EEC-A589-0EE874E2941B}" destId="{C61062DC-82BD-4DD4-8E43-9D8C0E9DDE2B}" srcOrd="7" destOrd="0" parTransId="{B4EFFB9D-574F-40D2-8EB8-F6F62B6527E5}" sibTransId="{DE8B92A9-3655-4C6E-8642-12BAA1F02693}"/>
    <dgm:cxn modelId="{3C9F3B1D-A201-43F0-B566-6833F871F6F1}" type="presOf" srcId="{C61062DC-82BD-4DD4-8E43-9D8C0E9DDE2B}" destId="{B716B594-4B92-40AC-94B5-4F7B3BD380D3}" srcOrd="0" destOrd="0" presId="urn:microsoft.com/office/officeart/2005/8/layout/process1"/>
    <dgm:cxn modelId="{90A51F59-05A8-45AE-B944-CC63EA9718DC}" type="presOf" srcId="{87C8D2B2-DE2A-4709-8758-F772512C38BA}" destId="{6090ABE1-1FB7-4E84-A2D9-90743E29B4E5}" srcOrd="0" destOrd="0" presId="urn:microsoft.com/office/officeart/2005/8/layout/process1"/>
    <dgm:cxn modelId="{BE56A517-1EDC-46A3-B73C-52889F178764}" type="presOf" srcId="{F7EC7D43-1571-4923-9FF7-BC325EE98C82}" destId="{5F804068-DF2A-4487-A9E7-D28F706B7019}" srcOrd="0" destOrd="0" presId="urn:microsoft.com/office/officeart/2005/8/layout/process1"/>
    <dgm:cxn modelId="{6315AB3D-66D7-4150-84F0-BB63BA2FB303}" type="presOf" srcId="{2610F863-A5F2-420B-B372-F76E692362E8}" destId="{25642BCB-8384-4E1E-9235-97D7CB3A30AF}" srcOrd="1" destOrd="0" presId="urn:microsoft.com/office/officeart/2005/8/layout/process1"/>
    <dgm:cxn modelId="{502F2608-B4A4-4D5D-8C2F-CCA7BC6C6A83}" type="presOf" srcId="{341D27AF-4C22-40BA-872F-1118EF0A7D7F}" destId="{0027D872-81F3-407C-932E-4116D2B6CFBC}" srcOrd="0" destOrd="0" presId="urn:microsoft.com/office/officeart/2005/8/layout/process1"/>
    <dgm:cxn modelId="{2484664F-2854-4B35-A2A4-958840613A17}" type="presOf" srcId="{DACDB0B3-C708-4818-B314-6FE2AA48F40C}" destId="{C41F5BC1-85E1-4415-982A-7D6E255357E6}" srcOrd="0" destOrd="0" presId="urn:microsoft.com/office/officeart/2005/8/layout/process1"/>
    <dgm:cxn modelId="{78E16819-2CBC-4203-88C8-65240CE8CE23}" type="presOf" srcId="{6E513E41-B7C0-4062-88BD-D69411E2ABF7}" destId="{A556116F-860F-4EA0-9F62-65B21CF09E4D}" srcOrd="0" destOrd="0" presId="urn:microsoft.com/office/officeart/2005/8/layout/process1"/>
    <dgm:cxn modelId="{1428BFD0-820D-4E63-8C36-8D31FA896896}" type="presOf" srcId="{8E2CA9FA-666C-4CF5-B9F0-D4F65F5C40AE}" destId="{CFB89E57-30B5-4154-935D-E0B9DF883322}" srcOrd="0" destOrd="0" presId="urn:microsoft.com/office/officeart/2005/8/layout/process1"/>
    <dgm:cxn modelId="{7F4E1D8A-A166-4A7A-8CF9-759B3B676F78}" type="presOf" srcId="{67B6C4FB-31C7-4427-B042-9BDFB667255A}" destId="{1F6CF1EA-7929-4010-979B-CBDD582BC195}" srcOrd="1" destOrd="0" presId="urn:microsoft.com/office/officeart/2005/8/layout/process1"/>
    <dgm:cxn modelId="{67A05F13-1021-49B5-9EAE-0FF58436F8C0}" type="presOf" srcId="{A3CF7341-C8E3-493E-9E7E-677CB8E3DBCA}" destId="{19A6DA26-6DE5-499D-8D80-01E47F1B82F7}" srcOrd="0" destOrd="0" presId="urn:microsoft.com/office/officeart/2005/8/layout/process1"/>
    <dgm:cxn modelId="{C11CC0AF-3F32-4A02-988A-91A9A5C3F5B4}" type="presOf" srcId="{EDAEE850-93E3-405A-9473-2C07EB594FDA}" destId="{18F99BAA-F88E-4653-842D-0095B64815D0}" srcOrd="0" destOrd="0" presId="urn:microsoft.com/office/officeart/2005/8/layout/process1"/>
    <dgm:cxn modelId="{A8714971-6A31-468B-8657-B4D65AF2F983}" type="presOf" srcId="{DFEBD47C-5B00-4EEC-A589-0EE874E2941B}" destId="{79AB7B66-059F-45BE-8E40-787850762710}" srcOrd="0" destOrd="0" presId="urn:microsoft.com/office/officeart/2005/8/layout/process1"/>
    <dgm:cxn modelId="{64FD1954-8ECB-49C4-9C13-495B205E4237}" srcId="{DFEBD47C-5B00-4EEC-A589-0EE874E2941B}" destId="{EDAEE850-93E3-405A-9473-2C07EB594FDA}" srcOrd="6" destOrd="0" parTransId="{5B5905BA-6020-422F-8662-0FD390D7A085}" sibTransId="{50B470BB-FDBA-40DA-953A-97A92B3F8C82}"/>
    <dgm:cxn modelId="{290FA16F-6A75-49BE-8692-1A3DE3C7B2C8}" type="presOf" srcId="{0DC6E84A-55D3-4AE6-A733-AC8620540E37}" destId="{0E728B3D-1740-4EA7-BAAF-14F810174B8B}" srcOrd="0" destOrd="0" presId="urn:microsoft.com/office/officeart/2005/8/layout/process1"/>
    <dgm:cxn modelId="{D2297B10-3AEF-4AD5-9DA3-8D00FDCA1767}" srcId="{DFEBD47C-5B00-4EEC-A589-0EE874E2941B}" destId="{8E2CA9FA-666C-4CF5-B9F0-D4F65F5C40AE}" srcOrd="4" destOrd="0" parTransId="{2C7F5CF4-1128-4BD2-B1E2-F158A4E308E1}" sibTransId="{F7EC7D43-1571-4923-9FF7-BC325EE98C82}"/>
    <dgm:cxn modelId="{E8C54571-C953-4FD4-AC71-5A78AFEBD5C2}" type="presOf" srcId="{50B470BB-FDBA-40DA-953A-97A92B3F8C82}" destId="{F60880C5-7A6B-4336-B27C-F51DA68FD216}" srcOrd="1" destOrd="0" presId="urn:microsoft.com/office/officeart/2005/8/layout/process1"/>
    <dgm:cxn modelId="{C45E7A9D-38F7-4A22-B539-197244CE9CA9}" type="presOf" srcId="{2610F863-A5F2-420B-B372-F76E692362E8}" destId="{DCECBDB6-74D2-4D2C-AE21-4387B3BD441C}" srcOrd="0" destOrd="0" presId="urn:microsoft.com/office/officeart/2005/8/layout/process1"/>
    <dgm:cxn modelId="{4ABC276F-ACE5-48E1-844E-8737E3C7479B}" type="presOf" srcId="{53096DE0-5C36-48CC-9377-86B2BE192EF3}" destId="{43CD11DC-15BB-4532-B6AA-69B0AC7845F1}" srcOrd="1" destOrd="0" presId="urn:microsoft.com/office/officeart/2005/8/layout/process1"/>
    <dgm:cxn modelId="{C272C535-B2AD-402D-87BF-FBADBD615F49}" type="presOf" srcId="{50B470BB-FDBA-40DA-953A-97A92B3F8C82}" destId="{A235768A-DAD5-45EA-8A13-505F0897CAC7}" srcOrd="0" destOrd="0" presId="urn:microsoft.com/office/officeart/2005/8/layout/process1"/>
    <dgm:cxn modelId="{02544A6F-C996-41D8-8595-929B51440539}" srcId="{DFEBD47C-5B00-4EEC-A589-0EE874E2941B}" destId="{BF8BA0F9-CFDC-4C0C-B7FC-D923AA966CC9}" srcOrd="3" destOrd="0" parTransId="{E662E0EC-E4BB-4D6B-AB57-070CC11BC6D3}" sibTransId="{67B6C4FB-31C7-4427-B042-9BDFB667255A}"/>
    <dgm:cxn modelId="{AC20F4EB-5737-4E5A-9F15-4BCDC078F7CA}" type="presOf" srcId="{DACDB0B3-C708-4818-B314-6FE2AA48F40C}" destId="{B67D2533-CB32-4DFE-BB8A-DF60FE261E1B}" srcOrd="1" destOrd="0" presId="urn:microsoft.com/office/officeart/2005/8/layout/process1"/>
    <dgm:cxn modelId="{83822A18-257A-48BB-B2F9-3AAB7E8A84A9}" srcId="{DFEBD47C-5B00-4EEC-A589-0EE874E2941B}" destId="{87C8D2B2-DE2A-4709-8758-F772512C38BA}" srcOrd="2" destOrd="0" parTransId="{9EE26073-2F86-4A3D-A59F-1CB25482EB0C}" sibTransId="{DACDB0B3-C708-4818-B314-6FE2AA48F40C}"/>
    <dgm:cxn modelId="{7BA43A49-437D-4734-A52E-D96B979ADD03}" srcId="{DFEBD47C-5B00-4EEC-A589-0EE874E2941B}" destId="{341D27AF-4C22-40BA-872F-1118EF0A7D7F}" srcOrd="1" destOrd="0" parTransId="{6CD86F48-BBCF-4ADD-84A0-20575EC5015F}" sibTransId="{53096DE0-5C36-48CC-9377-86B2BE192EF3}"/>
    <dgm:cxn modelId="{EDFEEAAA-E2C1-4A8E-906B-44BE12561C6E}" type="presOf" srcId="{53096DE0-5C36-48CC-9377-86B2BE192EF3}" destId="{4E2240EC-CBD8-4F57-B7EA-1A19878220B6}" srcOrd="0" destOrd="0" presId="urn:microsoft.com/office/officeart/2005/8/layout/process1"/>
    <dgm:cxn modelId="{6B836AFE-F17B-4047-9E7B-116F3A76D239}" srcId="{DFEBD47C-5B00-4EEC-A589-0EE874E2941B}" destId="{6E513E41-B7C0-4062-88BD-D69411E2ABF7}" srcOrd="0" destOrd="0" parTransId="{5841B8E8-F347-43BB-B943-D0415CBCF175}" sibTransId="{2610F863-A5F2-420B-B372-F76E692362E8}"/>
    <dgm:cxn modelId="{33B734C4-4A8D-4472-B84E-1FFD188A2DA4}" type="presOf" srcId="{67B6C4FB-31C7-4427-B042-9BDFB667255A}" destId="{69C337B7-FAEB-4947-958C-493C3169E15F}" srcOrd="0" destOrd="0" presId="urn:microsoft.com/office/officeart/2005/8/layout/process1"/>
    <dgm:cxn modelId="{A2A0D91D-A965-4F62-BDCA-4F7A3BDDD328}" type="presOf" srcId="{BF8BA0F9-CFDC-4C0C-B7FC-D923AA966CC9}" destId="{0CC36F8B-B982-4E3E-9423-E6F14297AFDE}" srcOrd="0" destOrd="0" presId="urn:microsoft.com/office/officeart/2005/8/layout/process1"/>
    <dgm:cxn modelId="{0DA9E359-D537-4927-AC66-AA1A9D44FE4B}" srcId="{DFEBD47C-5B00-4EEC-A589-0EE874E2941B}" destId="{0DC6E84A-55D3-4AE6-A733-AC8620540E37}" srcOrd="5" destOrd="0" parTransId="{0115A6D3-B65B-4951-9A80-BC03D0DD9928}" sibTransId="{A3CF7341-C8E3-493E-9E7E-677CB8E3DBCA}"/>
    <dgm:cxn modelId="{6A128A11-F075-49AF-A866-2FFB0DC97545}" type="presOf" srcId="{A3CF7341-C8E3-493E-9E7E-677CB8E3DBCA}" destId="{6499A172-6B53-48D6-B7F9-D96345665683}" srcOrd="1" destOrd="0" presId="urn:microsoft.com/office/officeart/2005/8/layout/process1"/>
    <dgm:cxn modelId="{46F052E9-216C-4C43-89B9-AB291A7BA0CC}" type="presParOf" srcId="{79AB7B66-059F-45BE-8E40-787850762710}" destId="{A556116F-860F-4EA0-9F62-65B21CF09E4D}" srcOrd="0" destOrd="0" presId="urn:microsoft.com/office/officeart/2005/8/layout/process1"/>
    <dgm:cxn modelId="{C9E1F6D4-A97A-4297-8E0B-9A5CD3775DAA}" type="presParOf" srcId="{79AB7B66-059F-45BE-8E40-787850762710}" destId="{DCECBDB6-74D2-4D2C-AE21-4387B3BD441C}" srcOrd="1" destOrd="0" presId="urn:microsoft.com/office/officeart/2005/8/layout/process1"/>
    <dgm:cxn modelId="{55A28958-46C6-41C9-832A-9EBF4943576C}" type="presParOf" srcId="{DCECBDB6-74D2-4D2C-AE21-4387B3BD441C}" destId="{25642BCB-8384-4E1E-9235-97D7CB3A30AF}" srcOrd="0" destOrd="0" presId="urn:microsoft.com/office/officeart/2005/8/layout/process1"/>
    <dgm:cxn modelId="{E2402FAF-B04E-418F-A668-6BB43E1AE518}" type="presParOf" srcId="{79AB7B66-059F-45BE-8E40-787850762710}" destId="{0027D872-81F3-407C-932E-4116D2B6CFBC}" srcOrd="2" destOrd="0" presId="urn:microsoft.com/office/officeart/2005/8/layout/process1"/>
    <dgm:cxn modelId="{FD02EEEB-56F8-4A2D-A8AC-EF81247720D5}" type="presParOf" srcId="{79AB7B66-059F-45BE-8E40-787850762710}" destId="{4E2240EC-CBD8-4F57-B7EA-1A19878220B6}" srcOrd="3" destOrd="0" presId="urn:microsoft.com/office/officeart/2005/8/layout/process1"/>
    <dgm:cxn modelId="{C238E81A-AAF0-43E3-AB9A-6D5D47834D95}" type="presParOf" srcId="{4E2240EC-CBD8-4F57-B7EA-1A19878220B6}" destId="{43CD11DC-15BB-4532-B6AA-69B0AC7845F1}" srcOrd="0" destOrd="0" presId="urn:microsoft.com/office/officeart/2005/8/layout/process1"/>
    <dgm:cxn modelId="{04D7FBE6-2189-4197-B54F-A81D1AC462ED}" type="presParOf" srcId="{79AB7B66-059F-45BE-8E40-787850762710}" destId="{6090ABE1-1FB7-4E84-A2D9-90743E29B4E5}" srcOrd="4" destOrd="0" presId="urn:microsoft.com/office/officeart/2005/8/layout/process1"/>
    <dgm:cxn modelId="{6D55C22F-E6E6-4276-A05B-3BDFDE99FE42}" type="presParOf" srcId="{79AB7B66-059F-45BE-8E40-787850762710}" destId="{C41F5BC1-85E1-4415-982A-7D6E255357E6}" srcOrd="5" destOrd="0" presId="urn:microsoft.com/office/officeart/2005/8/layout/process1"/>
    <dgm:cxn modelId="{C2ABF2E5-00AD-4CCE-9D42-E9045D095FB1}" type="presParOf" srcId="{C41F5BC1-85E1-4415-982A-7D6E255357E6}" destId="{B67D2533-CB32-4DFE-BB8A-DF60FE261E1B}" srcOrd="0" destOrd="0" presId="urn:microsoft.com/office/officeart/2005/8/layout/process1"/>
    <dgm:cxn modelId="{42444B71-4D0F-4945-92CE-E86D139EA203}" type="presParOf" srcId="{79AB7B66-059F-45BE-8E40-787850762710}" destId="{0CC36F8B-B982-4E3E-9423-E6F14297AFDE}" srcOrd="6" destOrd="0" presId="urn:microsoft.com/office/officeart/2005/8/layout/process1"/>
    <dgm:cxn modelId="{8EF34992-F564-4270-BA6E-758EBF1B8AE0}" type="presParOf" srcId="{79AB7B66-059F-45BE-8E40-787850762710}" destId="{69C337B7-FAEB-4947-958C-493C3169E15F}" srcOrd="7" destOrd="0" presId="urn:microsoft.com/office/officeart/2005/8/layout/process1"/>
    <dgm:cxn modelId="{B5BB0EC9-8C20-40AD-A58C-FA8513BBDC8A}" type="presParOf" srcId="{69C337B7-FAEB-4947-958C-493C3169E15F}" destId="{1F6CF1EA-7929-4010-979B-CBDD582BC195}" srcOrd="0" destOrd="0" presId="urn:microsoft.com/office/officeart/2005/8/layout/process1"/>
    <dgm:cxn modelId="{1BC0A15E-1D56-4541-B6A6-608944760DCE}" type="presParOf" srcId="{79AB7B66-059F-45BE-8E40-787850762710}" destId="{CFB89E57-30B5-4154-935D-E0B9DF883322}" srcOrd="8" destOrd="0" presId="urn:microsoft.com/office/officeart/2005/8/layout/process1"/>
    <dgm:cxn modelId="{011C936F-7F3C-4E99-A6AE-682704DFF590}" type="presParOf" srcId="{79AB7B66-059F-45BE-8E40-787850762710}" destId="{5F804068-DF2A-4487-A9E7-D28F706B7019}" srcOrd="9" destOrd="0" presId="urn:microsoft.com/office/officeart/2005/8/layout/process1"/>
    <dgm:cxn modelId="{AE268656-911A-4DC9-A65A-07C6876406D7}" type="presParOf" srcId="{5F804068-DF2A-4487-A9E7-D28F706B7019}" destId="{B1B80943-23D8-41D5-905D-8784B428ACD4}" srcOrd="0" destOrd="0" presId="urn:microsoft.com/office/officeart/2005/8/layout/process1"/>
    <dgm:cxn modelId="{5C96446F-BCB3-41F9-AEBA-C9E4D31767CE}" type="presParOf" srcId="{79AB7B66-059F-45BE-8E40-787850762710}" destId="{0E728B3D-1740-4EA7-BAAF-14F810174B8B}" srcOrd="10" destOrd="0" presId="urn:microsoft.com/office/officeart/2005/8/layout/process1"/>
    <dgm:cxn modelId="{9C5349B5-AC3D-4E2F-892A-6122CE9A5EF7}" type="presParOf" srcId="{79AB7B66-059F-45BE-8E40-787850762710}" destId="{19A6DA26-6DE5-499D-8D80-01E47F1B82F7}" srcOrd="11" destOrd="0" presId="urn:microsoft.com/office/officeart/2005/8/layout/process1"/>
    <dgm:cxn modelId="{85422CC6-AA60-434E-A721-57EBE1E1544A}" type="presParOf" srcId="{19A6DA26-6DE5-499D-8D80-01E47F1B82F7}" destId="{6499A172-6B53-48D6-B7F9-D96345665683}" srcOrd="0" destOrd="0" presId="urn:microsoft.com/office/officeart/2005/8/layout/process1"/>
    <dgm:cxn modelId="{10C9FE77-1ACC-4032-9B98-A78D60647568}" type="presParOf" srcId="{79AB7B66-059F-45BE-8E40-787850762710}" destId="{18F99BAA-F88E-4653-842D-0095B64815D0}" srcOrd="12" destOrd="0" presId="urn:microsoft.com/office/officeart/2005/8/layout/process1"/>
    <dgm:cxn modelId="{50821563-40D0-42A6-B732-AB78EB29C955}" type="presParOf" srcId="{79AB7B66-059F-45BE-8E40-787850762710}" destId="{A235768A-DAD5-45EA-8A13-505F0897CAC7}" srcOrd="13" destOrd="0" presId="urn:microsoft.com/office/officeart/2005/8/layout/process1"/>
    <dgm:cxn modelId="{598F11FE-776C-48FA-9FC7-A95870785541}" type="presParOf" srcId="{A235768A-DAD5-45EA-8A13-505F0897CAC7}" destId="{F60880C5-7A6B-4336-B27C-F51DA68FD216}" srcOrd="0" destOrd="0" presId="urn:microsoft.com/office/officeart/2005/8/layout/process1"/>
    <dgm:cxn modelId="{05A6DA5B-10EB-4B09-803B-7A2CB17AA6BF}" type="presParOf" srcId="{79AB7B66-059F-45BE-8E40-787850762710}" destId="{B716B594-4B92-40AC-94B5-4F7B3BD380D3}" srcOrd="14" destOrd="0" presId="urn:microsoft.com/office/officeart/2005/8/layout/process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B2C8B-BCC5-4BF4-920D-61472DEBE47D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8390-8187-491B-B651-E517BB2B4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B2C8B-BCC5-4BF4-920D-61472DEBE47D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8390-8187-491B-B651-E517BB2B4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B2C8B-BCC5-4BF4-920D-61472DEBE47D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8390-8187-491B-B651-E517BB2B4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B2C8B-BCC5-4BF4-920D-61472DEBE47D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8390-8187-491B-B651-E517BB2B4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B2C8B-BCC5-4BF4-920D-61472DEBE47D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8390-8187-491B-B651-E517BB2B4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B2C8B-BCC5-4BF4-920D-61472DEBE47D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8390-8187-491B-B651-E517BB2B4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B2C8B-BCC5-4BF4-920D-61472DEBE47D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8390-8187-491B-B651-E517BB2B4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B2C8B-BCC5-4BF4-920D-61472DEBE47D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8390-8187-491B-B651-E517BB2B4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B2C8B-BCC5-4BF4-920D-61472DEBE47D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8390-8187-491B-B651-E517BB2B4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B2C8B-BCC5-4BF4-920D-61472DEBE47D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8390-8187-491B-B651-E517BB2B4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B2C8B-BCC5-4BF4-920D-61472DEBE47D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C8390-8187-491B-B651-E517BB2B4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B2C8B-BCC5-4BF4-920D-61472DEBE47D}" type="datetimeFigureOut">
              <a:rPr lang="ru-RU" smtClean="0"/>
              <a:pPr/>
              <a:t>21.09.2021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C8390-8187-491B-B651-E517BB2B4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C:\Users\telecomsv\Desktop\угол росатом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colorTemperature colorTemp="4700"/>
                    </a14:imgEffect>
                    <a14:imgEffect>
                      <a14:saturation sat="4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500562" y="4744102"/>
            <a:ext cx="4853454" cy="211389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>
          <a:xfrm>
            <a:off x="0" y="2643182"/>
            <a:ext cx="9144000" cy="1552574"/>
          </a:xfrm>
        </p:spPr>
        <p:txBody>
          <a:bodyPr>
            <a:noAutofit/>
          </a:bodyPr>
          <a:lstStyle/>
          <a:p>
            <a:r>
              <a:rPr lang="ru-RU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Паспорт проекта </a:t>
            </a:r>
            <a:br>
              <a:rPr lang="ru-RU" sz="3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«Оптимизация процесса вакцинации от </a:t>
            </a:r>
            <a:r>
              <a:rPr lang="en-US" sz="36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covid</a:t>
            </a:r>
            <a:r>
              <a:rPr lang="ru-RU" sz="3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инфекции»</a:t>
            </a:r>
            <a:br>
              <a:rPr lang="ru-RU" sz="3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«Кизнерская РБ МЗ УР</a:t>
            </a:r>
            <a:r>
              <a:rPr lang="ru-RU" sz="4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40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0" name="TextBox 16"/>
          <p:cNvSpPr txBox="1">
            <a:spLocks noChangeArrowheads="1"/>
          </p:cNvSpPr>
          <p:nvPr/>
        </p:nvSpPr>
        <p:spPr bwMode="auto">
          <a:xfrm>
            <a:off x="1619672" y="284375"/>
            <a:ext cx="69847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БУЗ УР «</a:t>
            </a:r>
            <a:r>
              <a:rPr lang="ru-RU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Кизнерская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РБ МЗ УР» </a:t>
            </a:r>
          </a:p>
        </p:txBody>
      </p:sp>
      <p:sp>
        <p:nvSpPr>
          <p:cNvPr id="14" name="Подзаголовок 2"/>
          <p:cNvSpPr txBox="1">
            <a:spLocks/>
          </p:cNvSpPr>
          <p:nvPr/>
        </p:nvSpPr>
        <p:spPr>
          <a:xfrm>
            <a:off x="251520" y="1340768"/>
            <a:ext cx="3960440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Согласовано: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>
                <a:latin typeface="Times New Roman" pitchFamily="18" charset="0"/>
                <a:cs typeface="Times New Roman" pitchFamily="18" charset="0"/>
              </a:rPr>
            </a:b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РЦПМСП УР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_______________</a:t>
            </a:r>
          </a:p>
        </p:txBody>
      </p:sp>
      <p:sp>
        <p:nvSpPr>
          <p:cNvPr id="13" name="Подзаголовок 2"/>
          <p:cNvSpPr txBox="1">
            <a:spLocks/>
          </p:cNvSpPr>
          <p:nvPr/>
        </p:nvSpPr>
        <p:spPr>
          <a:xfrm>
            <a:off x="5364088" y="1340768"/>
            <a:ext cx="3528392" cy="121149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Утверждаю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Главный врач </a:t>
            </a: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БУЗ УР «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Кизнерская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РБ МЗ УР»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____________</a:t>
            </a:r>
            <a:r>
              <a:rPr kumimoji="0" lang="ru-RU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А.М.Гайнцев</a:t>
            </a: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одзаголовок 2"/>
          <p:cNvSpPr txBox="1">
            <a:spLocks/>
          </p:cNvSpPr>
          <p:nvPr/>
        </p:nvSpPr>
        <p:spPr>
          <a:xfrm>
            <a:off x="107504" y="5013176"/>
            <a:ext cx="4680520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Руководитель проекта –                  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___________________</a:t>
            </a:r>
            <a:r>
              <a:rPr lang="ru-RU" sz="1600" baseline="0" dirty="0" smtClean="0">
                <a:latin typeface="Times New Roman" pitchFamily="18" charset="0"/>
                <a:cs typeface="Times New Roman" pitchFamily="18" charset="0"/>
              </a:rPr>
              <a:t>Евдокимов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И. Ю.</a:t>
            </a:r>
            <a:endParaRPr kumimoji="0" lang="ru-RU" sz="16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-1734" y="1205821"/>
            <a:ext cx="9144000" cy="45719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0000FF"/>
              </a:solidFill>
            </a:endParaRPr>
          </a:p>
        </p:txBody>
      </p:sp>
      <p:grpSp>
        <p:nvGrpSpPr>
          <p:cNvPr id="2" name="Группа 8"/>
          <p:cNvGrpSpPr/>
          <p:nvPr/>
        </p:nvGrpSpPr>
        <p:grpSpPr>
          <a:xfrm>
            <a:off x="285720" y="357166"/>
            <a:ext cx="1787484" cy="664239"/>
            <a:chOff x="243540" y="28458"/>
            <a:chExt cx="1727015" cy="664238"/>
          </a:xfrm>
        </p:grpSpPr>
        <p:pic>
          <p:nvPicPr>
            <p:cNvPr id="10" name="Рисунок 9"/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rcRect/>
            <a:stretch/>
          </p:blipFill>
          <p:spPr>
            <a:xfrm>
              <a:off x="859114" y="64740"/>
              <a:ext cx="659728" cy="627956"/>
            </a:xfrm>
            <a:prstGeom prst="rect">
              <a:avLst/>
            </a:prstGeom>
          </p:spPr>
        </p:pic>
        <p:pic>
          <p:nvPicPr>
            <p:cNvPr id="11" name="Рисунок 10"/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 xmlns=""/>
                </a:ext>
              </a:extLst>
            </a:blip>
            <a:srcRect/>
            <a:stretch/>
          </p:blipFill>
          <p:spPr>
            <a:xfrm>
              <a:off x="243540" y="28458"/>
              <a:ext cx="740796" cy="664238"/>
            </a:xfrm>
            <a:prstGeom prst="rect">
              <a:avLst/>
            </a:prstGeom>
          </p:spPr>
        </p:pic>
        <p:pic>
          <p:nvPicPr>
            <p:cNvPr id="12" name="Picture 3" descr="D:\бережливая поликлиника комп1\итоговые отчеты презентации\0013-016-Gerb-UR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8152" y="113292"/>
              <a:ext cx="482403" cy="4945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26" name="Picture 2" descr="ÐÐ°ÑÑÐ¸Ð½ÐºÐ¸ Ð¿Ð¾ Ð·Ð°Ð¿ÑÐ¾ÑÑ ÑÐ¼Ð±Ð»ÐµÐ¼Ð° Ð±ÐµÑÐµÐ¶Ð»Ð¸Ð²Ð¾Ð¹ Ð¿Ð¾Ð»Ð¸ÐºÐ»Ð¸Ð½Ð¸ÐºÐ¸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19333" y="431626"/>
            <a:ext cx="755741" cy="566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691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576064"/>
          </a:xfrm>
        </p:spPr>
        <p:txBody>
          <a:bodyPr>
            <a:no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Паспорт проекта «Вакцинация от </a:t>
            </a:r>
            <a:r>
              <a:rPr lang="en-US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covid</a:t>
            </a:r>
            <a:r>
              <a:rPr lang="en-US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инфекции взрослого прикрепленного населения при самообрашении »</a:t>
            </a:r>
            <a:b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БУЗ УР «Кизнерская РБ МЗ УР»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83968836"/>
              </p:ext>
            </p:extLst>
          </p:nvPr>
        </p:nvGraphicFramePr>
        <p:xfrm>
          <a:off x="142844" y="813549"/>
          <a:ext cx="8893652" cy="48391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46826"/>
                <a:gridCol w="4446826"/>
              </a:tblGrid>
              <a:tr h="624648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УТВЕРЖДАЮ: 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Главный врач БУЗ УР «</a:t>
                      </a:r>
                      <a:r>
                        <a:rPr lang="ru-RU" sz="1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Кизнерская</a:t>
                      </a:r>
                      <a:r>
                        <a:rPr lang="ru-RU" sz="1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РБ МЗ УР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» 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sz="1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_А.М.Гайнцев</a:t>
                      </a:r>
                      <a:endParaRPr lang="ru-RU" sz="1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r>
                        <a:rPr lang="ru-RU" sz="100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(подпись)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Согласовано:</a:t>
                      </a:r>
                    </a:p>
                    <a:p>
                      <a:pPr algn="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РЦ ПМСП</a:t>
                      </a:r>
                    </a:p>
                    <a:p>
                      <a:pPr algn="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___________________________________</a:t>
                      </a:r>
                    </a:p>
                  </a:txBody>
                  <a:tcPr/>
                </a:tc>
              </a:tr>
              <a:tr h="1698261">
                <a:tc>
                  <a:txBody>
                    <a:bodyPr/>
                    <a:lstStyle/>
                    <a:p>
                      <a:pPr marL="342900" indent="-342900" algn="ctr">
                        <a:buNone/>
                      </a:pP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Блок</a:t>
                      </a:r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1.  Вовлеченные лица и рамки проекта: </a:t>
                      </a:r>
                    </a:p>
                    <a:p>
                      <a:pPr marL="342900" indent="-342900" algn="just">
                        <a:buNone/>
                      </a:pP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Заказчик проекта: </a:t>
                      </a:r>
                      <a:r>
                        <a:rPr lang="ru-RU" sz="1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лавный врач БУЗ УР «</a:t>
                      </a:r>
                      <a:r>
                        <a:rPr lang="ru-RU" sz="100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Кизнерская</a:t>
                      </a:r>
                      <a:r>
                        <a:rPr lang="ru-RU" sz="10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РБ МЗ УР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r>
                        <a:rPr lang="ru-RU" sz="1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А.М.Гайнцев</a:t>
                      </a:r>
                      <a:endParaRPr lang="ru-RU" sz="1000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None/>
                      </a:pP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Процесс: Вакцинация</a:t>
                      </a:r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от </a:t>
                      </a:r>
                      <a:r>
                        <a:rPr lang="ru-RU" sz="10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коронавирусной</a:t>
                      </a:r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инфекции</a:t>
                      </a:r>
                      <a:r>
                        <a:rPr lang="en-US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взрослого населения</a:t>
                      </a:r>
                      <a:endParaRPr lang="ru-RU" sz="1000" b="0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None/>
                      </a:pP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Границы процесса: вход в поликлинику -</a:t>
                      </a:r>
                    </a:p>
                    <a:p>
                      <a:pPr marL="342900" indent="-342900" algn="just">
                        <a:buNone/>
                      </a:pP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</a:t>
                      </a:r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после проведенной вакцинации</a:t>
                      </a:r>
                      <a:endParaRPr lang="ru-RU" sz="10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None/>
                      </a:pP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Руководитель проекта:Евдокимов</a:t>
                      </a:r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Ю</a:t>
                      </a:r>
                      <a:endParaRPr lang="ru-RU" sz="1000" b="0" i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Команда проекта: Евдокимов И Ю. Аристархова Л М. Чернова Л А, Муртазина Н Г. МельчаковаГА.</a:t>
                      </a:r>
                      <a:endParaRPr lang="ru-RU" sz="10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None/>
                      </a:pPr>
                      <a:endParaRPr lang="ru-RU" sz="10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Блок 2</a:t>
                      </a:r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l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Обоснование выбора,</a:t>
                      </a:r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основные проблемы..                     1.Неравномерность нагрузи медсестры прививочного кабинета при вакцинации взрослого населения от </a:t>
                      </a:r>
                      <a:r>
                        <a:rPr lang="en-US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covid</a:t>
                      </a:r>
                      <a:r>
                        <a:rPr lang="en-US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. </a:t>
                      </a:r>
                    </a:p>
                    <a:p>
                      <a:pPr algn="l"/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2. Возникновение       очереди перед осмотром терапевта от 3 до 21 минуты. </a:t>
                      </a:r>
                    </a:p>
                    <a:p>
                      <a:pPr algn="l"/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3. Ожидание перед вакцинацией от 2 до 14 минут.                                      4.Длительный процесс получения услуги вакцинации.                                   5.Неудовлетворенность пациентов процессом получения услуги вакцинации.                                                                                                             </a:t>
                      </a:r>
                    </a:p>
                  </a:txBody>
                  <a:tcPr/>
                </a:tc>
              </a:tr>
              <a:tr h="2421087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Блок 3. Цель и плановый эффект:</a:t>
                      </a:r>
                    </a:p>
                    <a:p>
                      <a:pPr marL="342900" indent="-342900" algn="just">
                        <a:buNone/>
                      </a:pPr>
                      <a:endParaRPr lang="ru-RU" sz="10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None/>
                      </a:pPr>
                      <a:endParaRPr lang="ru-RU" sz="10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None/>
                      </a:pPr>
                      <a:endParaRPr lang="ru-RU" sz="10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None/>
                      </a:pPr>
                      <a:endParaRPr lang="ru-RU" sz="10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None/>
                      </a:pPr>
                      <a:endParaRPr lang="ru-RU" sz="10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None/>
                      </a:pPr>
                      <a:endParaRPr lang="ru-RU" sz="10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None/>
                      </a:pPr>
                      <a:endParaRPr lang="ru-RU" sz="10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buNone/>
                      </a:pPr>
                      <a:endParaRPr lang="ru-RU" sz="10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endParaRPr lang="ru-RU" sz="10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endParaRPr lang="ru-RU" sz="10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r>
                        <a:rPr lang="ru-RU" sz="1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Эффекты :1. Максимальный охват населения вакцинацией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sz="1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2. Сокращение времени пребывания пациента в поликлинике при вакцинации</a:t>
                      </a:r>
                    </a:p>
                    <a:p>
                      <a:pPr marL="342900" indent="-342900" algn="l">
                        <a:buNone/>
                      </a:pPr>
                      <a:endParaRPr lang="ru-RU" sz="100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Блок 4.</a:t>
                      </a:r>
                      <a:r>
                        <a:rPr lang="ru-RU" sz="1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Ключевые события проекта:</a:t>
                      </a:r>
                    </a:p>
                    <a:p>
                      <a:pPr algn="just"/>
                      <a:endParaRPr lang="ru-RU" sz="10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 algn="just">
                        <a:buAutoNum type="arabicPeriod"/>
                      </a:pPr>
                      <a:r>
                        <a:rPr lang="ru-RU" sz="1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Старт проекта  - </a:t>
                      </a:r>
                      <a:r>
                        <a:rPr lang="ru-RU" sz="10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01.0</a:t>
                      </a:r>
                      <a:r>
                        <a:rPr lang="en-US" sz="10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0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.2021 г</a:t>
                      </a:r>
                    </a:p>
                    <a:p>
                      <a:pPr marL="228600" indent="-228600" algn="just">
                        <a:buAutoNum type="arabicPeriod"/>
                      </a:pPr>
                      <a:endParaRPr lang="ru-RU" sz="100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 algn="just">
                        <a:buAutoNum type="arabicPeriod"/>
                      </a:pPr>
                      <a:r>
                        <a:rPr lang="ru-RU" sz="1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</a:t>
                      </a:r>
                      <a:r>
                        <a:rPr lang="ru-RU" sz="1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текущей ситуации </a:t>
                      </a:r>
                      <a:r>
                        <a:rPr lang="ru-RU" sz="10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01.0</a:t>
                      </a:r>
                      <a:r>
                        <a:rPr lang="en-US" sz="10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0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.2021 г</a:t>
                      </a:r>
                    </a:p>
                    <a:p>
                      <a:pPr marL="228600" indent="-228600" algn="just">
                        <a:buNone/>
                      </a:pPr>
                      <a:r>
                        <a:rPr lang="ru-RU" sz="1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поиск и выявление проблем</a:t>
                      </a:r>
                      <a:r>
                        <a:rPr lang="ru-RU" sz="10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01.05.2021г</a:t>
                      </a:r>
                      <a:endParaRPr lang="ru-RU" sz="1000" b="0" i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 algn="just">
                        <a:buNone/>
                      </a:pPr>
                      <a:r>
                        <a:rPr lang="ru-RU" sz="1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3. Разработка целевой карты процесса</a:t>
                      </a:r>
                      <a:r>
                        <a:rPr lang="ru-RU" sz="10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0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lang="ru-RU" sz="10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lang="en-US" sz="10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lang="ru-RU" sz="10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r>
                        <a:rPr lang="en-US" sz="10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  <a:r>
                        <a:rPr lang="ru-RU" sz="10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-01.06.2021</a:t>
                      </a:r>
                      <a:endParaRPr lang="ru-RU" sz="1000" b="0" i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 algn="just">
                        <a:buFontTx/>
                        <a:buNone/>
                      </a:pPr>
                      <a:r>
                        <a:rPr lang="ru-RU" sz="1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4. Разработка дорожной карты реализации проекта</a:t>
                      </a:r>
                      <a:r>
                        <a:rPr lang="ru-RU" sz="10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01.05.2021г – 01.07.2021</a:t>
                      </a:r>
                      <a:endParaRPr lang="ru-RU" sz="1000" b="0" i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 algn="just">
                        <a:buFontTx/>
                        <a:buNone/>
                      </a:pPr>
                      <a:r>
                        <a:rPr lang="ru-RU" sz="1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5.  </a:t>
                      </a:r>
                      <a:r>
                        <a:rPr lang="en-US" sz="1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Kick-off</a:t>
                      </a:r>
                      <a:r>
                        <a:rPr lang="ru-RU" sz="1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(защита паспорта проекта</a:t>
                      </a:r>
                      <a:r>
                        <a:rPr lang="ru-RU" sz="10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lang="ru-RU" sz="10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23.09.2021</a:t>
                      </a:r>
                      <a:endParaRPr lang="ru-RU" sz="1000" b="0" i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 algn="just">
                        <a:buNone/>
                      </a:pPr>
                      <a:r>
                        <a:rPr lang="ru-RU" sz="1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6. Внедрение улучшений </a:t>
                      </a:r>
                      <a:r>
                        <a:rPr lang="ru-RU" sz="10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lang="ru-RU" sz="10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01.07.2021г -23.09.2021 г</a:t>
                      </a:r>
                      <a:r>
                        <a:rPr lang="ru-RU" sz="1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000" b="0" i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 algn="just">
                        <a:buNone/>
                      </a:pPr>
                      <a:r>
                        <a:rPr lang="ru-RU" sz="1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7. Мониторинг устойчивости </a:t>
                      </a:r>
                      <a:r>
                        <a:rPr lang="ru-RU" sz="1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–23</a:t>
                      </a:r>
                      <a:r>
                        <a:rPr lang="ru-RU" sz="10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.09.2021г 20.10.2021 г</a:t>
                      </a:r>
                      <a:endParaRPr lang="ru-RU" sz="1000" b="0" i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 algn="just">
                        <a:buNone/>
                      </a:pPr>
                      <a:endParaRPr lang="ru-RU" sz="10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sz="1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r>
                        <a:rPr lang="ru-RU" sz="10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Закрытие проекта </a:t>
                      </a:r>
                      <a:r>
                        <a:rPr lang="ru-RU" sz="10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–   </a:t>
                      </a:r>
                      <a:r>
                        <a:rPr lang="ru-RU" sz="10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20.10.2021г</a:t>
                      </a:r>
                      <a:endParaRPr lang="ru-RU" sz="10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04042333"/>
              </p:ext>
            </p:extLst>
          </p:nvPr>
        </p:nvGraphicFramePr>
        <p:xfrm>
          <a:off x="214282" y="3473472"/>
          <a:ext cx="4214842" cy="11796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78578"/>
                <a:gridCol w="863543"/>
                <a:gridCol w="772721"/>
              </a:tblGrid>
              <a:tr h="539584">
                <a:tc>
                  <a:txBody>
                    <a:bodyPr/>
                    <a:lstStyle/>
                    <a:p>
                      <a:pPr algn="ctr"/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цели, </a:t>
                      </a:r>
                      <a:endParaRPr lang="ru-RU" sz="9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ед. измерения </a:t>
                      </a:r>
                      <a:endParaRPr lang="ru-RU" sz="9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latin typeface="Times New Roman"/>
                          <a:ea typeface="Times New Roman"/>
                          <a:cs typeface="Times New Roman"/>
                        </a:rPr>
                        <a:t>Текущий показатель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latin typeface="Times New Roman"/>
                          <a:ea typeface="Times New Roman"/>
                          <a:cs typeface="Times New Roman"/>
                        </a:rPr>
                        <a:t>Целевой показатель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613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dirty="0" smtClean="0">
                          <a:latin typeface="Times New Roman" pitchFamily="18" charset="0"/>
                          <a:cs typeface="Times New Roman" pitchFamily="18" charset="0"/>
                        </a:rPr>
                        <a:t>Уменьшение</a:t>
                      </a:r>
                      <a:r>
                        <a:rPr lang="ru-RU" sz="9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времени, затрачиваемого пациентами на получение услуги вакцинации .      </a:t>
                      </a:r>
                      <a:endParaRPr lang="ru-RU" sz="9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80</a:t>
                      </a:r>
                      <a:endParaRPr lang="ru-RU" sz="900" kern="1200" baseline="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900" kern="1200" baseline="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900" kern="1200" baseline="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900" kern="12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50          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24053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Команда проекта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45974127"/>
              </p:ext>
            </p:extLst>
          </p:nvPr>
        </p:nvGraphicFramePr>
        <p:xfrm>
          <a:off x="142844" y="581449"/>
          <a:ext cx="8858312" cy="53842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5752"/>
                <a:gridCol w="1285884"/>
                <a:gridCol w="1857388"/>
                <a:gridCol w="5429288"/>
              </a:tblGrid>
              <a:tr h="256094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Должность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Ответственный за этап участия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60279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Евдокимов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Ю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Нач.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мед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Планирование мероприятий. Экспертная оценка этапов проекта. Координация процессов проекта. Контроль за ведением проекта. Организация мероприятий по а</a:t>
                      </a:r>
                      <a:r>
                        <a:rPr lang="ru-RU" sz="11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нализу причин,  недостатков текущего состояния, разработке алгоритмов, </a:t>
                      </a:r>
                      <a:r>
                        <a:rPr lang="ru-RU" sz="11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СОПов</a:t>
                      </a:r>
                      <a:r>
                        <a:rPr lang="ru-RU" sz="11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стандартов работы с пациентами. Анализ результатов проекта.</a:t>
                      </a:r>
                    </a:p>
                  </a:txBody>
                  <a:tcPr/>
                </a:tc>
              </a:tr>
              <a:tr h="843119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Аристархова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Л М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Главная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медсестра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Проведение анализа текущей ситуации, причин. Картирование процесса. Организация хронометража. Разработка алгоритмов, , СОПов, стандартов работы с пациентами. Анализ результатов проекта. Фотофиксация. Составление заявок на иммунобиологические препараты.Транспортировка и хранение  вакцин с соблюдением « холодовой цепи».</a:t>
                      </a:r>
                    </a:p>
                  </a:txBody>
                  <a:tcPr/>
                </a:tc>
              </a:tr>
              <a:tr h="860296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Мельчакова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 А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Старшая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медсестра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 текущей ситуации. Картирование процесса текущего, целевого. Проведение хронометража. Разработка алгоритмов, </a:t>
                      </a:r>
                      <a:r>
                        <a:rPr lang="ru-RU" sz="11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СОПов</a:t>
                      </a:r>
                      <a:r>
                        <a:rPr lang="ru-RU" sz="11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стандартов работы с пациентами. Организация рабочих мест по системе 5С .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33457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Чернова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Л А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Медицинская сестра</a:t>
                      </a:r>
                    </a:p>
                    <a:p>
                      <a:pPr algn="ctr"/>
                      <a:endParaRPr lang="ru-RU" sz="11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1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1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 текущей ситуации. Картирование процесса текущего, целевого. Проведение прививок, а также их учет и регистрация.. Мониторинг поствакцинальных осложнений. Ведение реестра вакцинированных.Отчеты о проведенных профилактических прививках .</a:t>
                      </a:r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Муртазина Н Г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Медицинская Сестра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Проведение прививок, а также их учет и регистрация. Ведение реестра вакцинированных.</a:t>
                      </a:r>
                      <a:endParaRPr lang="ru-RU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53219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ru-RU" sz="11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Время ожидания пациентов в очереди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Карта идеального состояния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125538"/>
          <a:ext cx="8229600" cy="5000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Схема 3"/>
          <p:cNvGraphicFramePr/>
          <p:nvPr/>
        </p:nvGraphicFramePr>
        <p:xfrm>
          <a:off x="500034" y="1214422"/>
          <a:ext cx="8277500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Карта потока создания ценностей (КПСЦ) до улучшения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452320" y="836712"/>
            <a:ext cx="10278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Пациент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1556792"/>
            <a:ext cx="720080" cy="64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Вход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86116" y="1643050"/>
            <a:ext cx="1008112" cy="11521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Регистратура поликлиники для оформления </a:t>
            </a:r>
            <a:r>
              <a:rPr lang="ru-RU" sz="105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стат</a:t>
            </a:r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талона, и </a:t>
            </a:r>
            <a:r>
              <a:rPr lang="ru-RU" sz="105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амб</a:t>
            </a:r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карта пациента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143636" y="1643050"/>
            <a:ext cx="914400" cy="11430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Заполнение анкет перед вакцинацией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643438" y="1643050"/>
            <a:ext cx="914400" cy="11430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Осмотр пациента врачом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572396" y="1571612"/>
            <a:ext cx="1008682" cy="121444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Ожидание очереди перед процедурным кабинетом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500958" y="3214686"/>
            <a:ext cx="9144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Сама вакцинация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86644" y="4714884"/>
            <a:ext cx="9144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Ожидание  после вакцинации нежелательных реакций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508104" y="5229200"/>
            <a:ext cx="792088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Выход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857356" y="1571612"/>
            <a:ext cx="936104" cy="12744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Запись пациента с последующим приглашением на вакцинацию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Стрелка вправо 25"/>
          <p:cNvSpPr/>
          <p:nvPr/>
        </p:nvSpPr>
        <p:spPr>
          <a:xfrm>
            <a:off x="1475656" y="1772816"/>
            <a:ext cx="288032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трелка вправо 27"/>
          <p:cNvSpPr/>
          <p:nvPr/>
        </p:nvSpPr>
        <p:spPr>
          <a:xfrm>
            <a:off x="2987824" y="1916832"/>
            <a:ext cx="288032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право 29"/>
          <p:cNvSpPr/>
          <p:nvPr/>
        </p:nvSpPr>
        <p:spPr>
          <a:xfrm>
            <a:off x="5652120" y="1916832"/>
            <a:ext cx="288032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>
            <a:off x="7956376" y="2924944"/>
            <a:ext cx="288032" cy="288032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право 33"/>
          <p:cNvSpPr/>
          <p:nvPr/>
        </p:nvSpPr>
        <p:spPr>
          <a:xfrm>
            <a:off x="4355976" y="1916832"/>
            <a:ext cx="216024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право 34"/>
          <p:cNvSpPr/>
          <p:nvPr/>
        </p:nvSpPr>
        <p:spPr>
          <a:xfrm>
            <a:off x="7236296" y="2132856"/>
            <a:ext cx="288032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низ 35"/>
          <p:cNvSpPr/>
          <p:nvPr/>
        </p:nvSpPr>
        <p:spPr>
          <a:xfrm>
            <a:off x="7740352" y="4365104"/>
            <a:ext cx="288032" cy="288032"/>
          </a:xfrm>
          <a:prstGeom prst="downArrow">
            <a:avLst>
              <a:gd name="adj1" fmla="val 50000"/>
              <a:gd name="adj2" fmla="val 50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низ 36"/>
          <p:cNvSpPr/>
          <p:nvPr/>
        </p:nvSpPr>
        <p:spPr>
          <a:xfrm rot="5400000">
            <a:off x="6715140" y="5286388"/>
            <a:ext cx="288032" cy="288032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Карта потока создания ценностей (КПСЦ) после улучшения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452320" y="836712"/>
            <a:ext cx="9845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пациент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1628800"/>
            <a:ext cx="928694" cy="14430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Предварительная запись по телефону, либо через ЕПГУ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000232" y="1628800"/>
            <a:ext cx="642942" cy="11521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вход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71802" y="1628800"/>
            <a:ext cx="1000132" cy="10858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Прием у терапевта до вакцинации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644008" y="1628800"/>
            <a:ext cx="9144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Заполнение анкет перед вакцинацией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084168" y="1628800"/>
            <a:ext cx="1080120" cy="12961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Ожидание очереди перед вакцинацией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596336" y="1844824"/>
            <a:ext cx="9144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вакцинация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596336" y="3356992"/>
            <a:ext cx="914400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Наблюдение после вакцинации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7715272" y="4786322"/>
            <a:ext cx="792088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Выход</a:t>
            </a:r>
            <a:endParaRPr lang="ru-RU" sz="10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Стрелка вправо 25"/>
          <p:cNvSpPr/>
          <p:nvPr/>
        </p:nvSpPr>
        <p:spPr>
          <a:xfrm>
            <a:off x="1643042" y="2071678"/>
            <a:ext cx="288032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трелка вправо 27"/>
          <p:cNvSpPr/>
          <p:nvPr/>
        </p:nvSpPr>
        <p:spPr>
          <a:xfrm>
            <a:off x="2714612" y="2143116"/>
            <a:ext cx="288032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право 29"/>
          <p:cNvSpPr/>
          <p:nvPr/>
        </p:nvSpPr>
        <p:spPr>
          <a:xfrm>
            <a:off x="5652120" y="1916832"/>
            <a:ext cx="288032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>
            <a:off x="7956376" y="2924944"/>
            <a:ext cx="288032" cy="288032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право 33"/>
          <p:cNvSpPr/>
          <p:nvPr/>
        </p:nvSpPr>
        <p:spPr>
          <a:xfrm>
            <a:off x="4214810" y="2000240"/>
            <a:ext cx="216024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право 34"/>
          <p:cNvSpPr/>
          <p:nvPr/>
        </p:nvSpPr>
        <p:spPr>
          <a:xfrm>
            <a:off x="7236296" y="2132856"/>
            <a:ext cx="288032" cy="2880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низ 35"/>
          <p:cNvSpPr/>
          <p:nvPr/>
        </p:nvSpPr>
        <p:spPr>
          <a:xfrm>
            <a:off x="7956376" y="4365104"/>
            <a:ext cx="288032" cy="288032"/>
          </a:xfrm>
          <a:prstGeom prst="downArrow">
            <a:avLst>
              <a:gd name="adj1" fmla="val 50000"/>
              <a:gd name="adj2" fmla="val 50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5856" y="332656"/>
            <a:ext cx="22543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Граф связей</a:t>
            </a:r>
            <a:endParaRPr lang="ru-RU" sz="3200" dirty="0"/>
          </a:p>
        </p:txBody>
      </p:sp>
      <p:sp>
        <p:nvSpPr>
          <p:cNvPr id="3" name="Пятно 1 2"/>
          <p:cNvSpPr/>
          <p:nvPr/>
        </p:nvSpPr>
        <p:spPr>
          <a:xfrm>
            <a:off x="971600" y="2132856"/>
            <a:ext cx="720080" cy="842392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4" name="Пятно 1 3"/>
          <p:cNvSpPr/>
          <p:nvPr/>
        </p:nvSpPr>
        <p:spPr>
          <a:xfrm>
            <a:off x="2267744" y="1700808"/>
            <a:ext cx="792088" cy="864096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5" name="Пятно 1 4"/>
          <p:cNvSpPr/>
          <p:nvPr/>
        </p:nvSpPr>
        <p:spPr>
          <a:xfrm>
            <a:off x="3563888" y="2564904"/>
            <a:ext cx="792088" cy="864096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6" name="Пятно 1 5"/>
          <p:cNvSpPr/>
          <p:nvPr/>
        </p:nvSpPr>
        <p:spPr>
          <a:xfrm>
            <a:off x="3419872" y="4005064"/>
            <a:ext cx="720080" cy="792088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7" name="Пятно 1 6"/>
          <p:cNvSpPr/>
          <p:nvPr/>
        </p:nvSpPr>
        <p:spPr>
          <a:xfrm>
            <a:off x="2195736" y="4149080"/>
            <a:ext cx="648072" cy="864096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508104" y="1412776"/>
            <a:ext cx="2933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/>
              <a:t>1</a:t>
            </a:r>
            <a:r>
              <a:rPr lang="ru-RU" dirty="0" smtClean="0"/>
              <a:t>.</a:t>
            </a:r>
            <a:r>
              <a:rPr lang="ru-RU" sz="1200" dirty="0" smtClean="0"/>
              <a:t>низкая информированность пациентов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580112" y="1988840"/>
            <a:ext cx="1271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2</a:t>
            </a:r>
            <a:r>
              <a:rPr lang="ru-RU" dirty="0" smtClean="0"/>
              <a:t>.</a:t>
            </a:r>
            <a:r>
              <a:rPr lang="ru-RU" sz="1100" dirty="0" smtClean="0"/>
              <a:t>нет навигации</a:t>
            </a:r>
            <a:endParaRPr lang="ru-RU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5580112" y="2564904"/>
            <a:ext cx="2520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3.Недостаточная укомплектованность терапевтами</a:t>
            </a:r>
            <a:endParaRPr lang="ru-RU" sz="1100" dirty="0"/>
          </a:p>
        </p:txBody>
      </p:sp>
      <p:sp>
        <p:nvSpPr>
          <p:cNvPr id="11" name="TextBox 10"/>
          <p:cNvSpPr txBox="1"/>
          <p:nvPr/>
        </p:nvSpPr>
        <p:spPr>
          <a:xfrm>
            <a:off x="5652120" y="3212976"/>
            <a:ext cx="22156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/>
              <a:t>4 .Высокая нагрузка  у терапевтов</a:t>
            </a:r>
            <a:endParaRPr lang="ru-RU" sz="1100" dirty="0"/>
          </a:p>
        </p:txBody>
      </p:sp>
      <p:sp>
        <p:nvSpPr>
          <p:cNvPr id="12" name="TextBox 11"/>
          <p:cNvSpPr txBox="1"/>
          <p:nvPr/>
        </p:nvSpPr>
        <p:spPr>
          <a:xfrm>
            <a:off x="5652120" y="3645024"/>
            <a:ext cx="31357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/>
              <a:t>5 .Длительное нахождение пациентов в очереди</a:t>
            </a:r>
            <a:endParaRPr lang="ru-RU" sz="1100" dirty="0"/>
          </a:p>
        </p:txBody>
      </p:sp>
      <p:sp>
        <p:nvSpPr>
          <p:cNvPr id="13" name="Пятно 1 12"/>
          <p:cNvSpPr/>
          <p:nvPr/>
        </p:nvSpPr>
        <p:spPr>
          <a:xfrm>
            <a:off x="971600" y="3861048"/>
            <a:ext cx="720080" cy="792088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508104" y="4149081"/>
            <a:ext cx="27363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6. Длительное нахождение пациентов  в поликлинике</a:t>
            </a:r>
            <a:endParaRPr lang="ru-RU" sz="1100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 flipH="1" flipV="1">
            <a:off x="1619672" y="2852936"/>
            <a:ext cx="792088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2627784" y="4149080"/>
            <a:ext cx="864096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7" idx="0"/>
          </p:cNvCxnSpPr>
          <p:nvPr/>
        </p:nvCxnSpPr>
        <p:spPr>
          <a:xfrm flipV="1">
            <a:off x="2631444" y="2996952"/>
            <a:ext cx="1004452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1619672" y="4077072"/>
            <a:ext cx="57606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13" idx="0"/>
          </p:cNvCxnSpPr>
          <p:nvPr/>
        </p:nvCxnSpPr>
        <p:spPr>
          <a:xfrm flipV="1">
            <a:off x="1455720" y="2348880"/>
            <a:ext cx="956040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5" idx="1"/>
          </p:cNvCxnSpPr>
          <p:nvPr/>
        </p:nvCxnSpPr>
        <p:spPr>
          <a:xfrm flipH="1">
            <a:off x="1619672" y="2909542"/>
            <a:ext cx="1944216" cy="10955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15816" y="476672"/>
            <a:ext cx="2205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Диаграмма </a:t>
            </a:r>
            <a:r>
              <a:rPr lang="ru-RU" dirty="0" err="1" smtClean="0"/>
              <a:t>Исикавы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467544" y="3212976"/>
            <a:ext cx="7560840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436096" y="1628800"/>
            <a:ext cx="1512168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5940152" y="3284984"/>
            <a:ext cx="936104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3635896" y="1556792"/>
            <a:ext cx="1512168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32" idx="0"/>
          </p:cNvCxnSpPr>
          <p:nvPr/>
        </p:nvCxnSpPr>
        <p:spPr>
          <a:xfrm flipV="1">
            <a:off x="4175956" y="3284984"/>
            <a:ext cx="972108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1907704" y="1628800"/>
            <a:ext cx="1368152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2411760" y="3284984"/>
            <a:ext cx="936104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8063880" y="2636912"/>
            <a:ext cx="108012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Почему затрачено много времени</a:t>
            </a:r>
            <a:endParaRPr lang="ru-RU" sz="1200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971600" y="1124744"/>
            <a:ext cx="151216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люди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2987824" y="1124744"/>
            <a:ext cx="151216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процесс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4860032" y="1124744"/>
            <a:ext cx="172819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оборудование</a:t>
            </a:r>
            <a:endParaRPr lang="ru-RU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1187624" y="4869160"/>
            <a:ext cx="165618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материал</a:t>
            </a:r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3275856" y="4869160"/>
            <a:ext cx="180020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среда</a:t>
            </a: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5364088" y="4869160"/>
            <a:ext cx="165618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управление</a:t>
            </a:r>
            <a:endParaRPr lang="ru-RU" dirty="0"/>
          </a:p>
        </p:txBody>
      </p:sp>
      <p:cxnSp>
        <p:nvCxnSpPr>
          <p:cNvPr id="38" name="Прямая со стрелкой 37"/>
          <p:cNvCxnSpPr/>
          <p:nvPr/>
        </p:nvCxnSpPr>
        <p:spPr>
          <a:xfrm>
            <a:off x="4644008" y="1988840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716017" y="1772817"/>
            <a:ext cx="20162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/>
              <a:t>устаревшее компьютерное оборудование </a:t>
            </a:r>
            <a:endParaRPr lang="ru-RU" sz="800" dirty="0"/>
          </a:p>
        </p:txBody>
      </p:sp>
      <p:sp>
        <p:nvSpPr>
          <p:cNvPr id="40" name="TextBox 39"/>
          <p:cNvSpPr txBox="1"/>
          <p:nvPr/>
        </p:nvSpPr>
        <p:spPr>
          <a:xfrm>
            <a:off x="5004048" y="2204864"/>
            <a:ext cx="115288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 smtClean="0"/>
              <a:t>Перегрузка сети, сбои</a:t>
            </a:r>
            <a:endParaRPr lang="ru-RU" sz="800" dirty="0"/>
          </a:p>
        </p:txBody>
      </p:sp>
      <p:cxnSp>
        <p:nvCxnSpPr>
          <p:cNvPr id="42" name="Прямая со стрелкой 41"/>
          <p:cNvCxnSpPr/>
          <p:nvPr/>
        </p:nvCxnSpPr>
        <p:spPr>
          <a:xfrm>
            <a:off x="5148064" y="2492896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364088" y="3645024"/>
            <a:ext cx="161133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 smtClean="0"/>
              <a:t>Нет четкого алгоритма действий</a:t>
            </a:r>
            <a:endParaRPr lang="ru-RU" sz="800" dirty="0"/>
          </a:p>
        </p:txBody>
      </p:sp>
      <p:cxnSp>
        <p:nvCxnSpPr>
          <p:cNvPr id="45" name="Прямая со стрелкой 44"/>
          <p:cNvCxnSpPr/>
          <p:nvPr/>
        </p:nvCxnSpPr>
        <p:spPr>
          <a:xfrm>
            <a:off x="5292080" y="3933056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2843808" y="2060848"/>
            <a:ext cx="18592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/>
              <a:t>Не могут записаться через ЕГПУ</a:t>
            </a:r>
            <a:endParaRPr lang="ru-RU" sz="800" dirty="0"/>
          </a:p>
        </p:txBody>
      </p:sp>
      <p:cxnSp>
        <p:nvCxnSpPr>
          <p:cNvPr id="48" name="Прямая со стрелкой 47"/>
          <p:cNvCxnSpPr/>
          <p:nvPr/>
        </p:nvCxnSpPr>
        <p:spPr>
          <a:xfrm>
            <a:off x="3059832" y="2276872"/>
            <a:ext cx="122413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843808" y="2420888"/>
            <a:ext cx="232391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/>
              <a:t>Длительное стояние в очереди к врачу</a:t>
            </a:r>
            <a:endParaRPr lang="ru-RU" sz="800" dirty="0"/>
          </a:p>
        </p:txBody>
      </p:sp>
      <p:cxnSp>
        <p:nvCxnSpPr>
          <p:cNvPr id="51" name="Прямая со стрелкой 50"/>
          <p:cNvCxnSpPr/>
          <p:nvPr/>
        </p:nvCxnSpPr>
        <p:spPr>
          <a:xfrm>
            <a:off x="3203848" y="2636912"/>
            <a:ext cx="14401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39552" y="1988840"/>
            <a:ext cx="115768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 smtClean="0"/>
              <a:t>Много предрассудков</a:t>
            </a:r>
            <a:endParaRPr lang="ru-RU" sz="800" dirty="0"/>
          </a:p>
        </p:txBody>
      </p:sp>
      <p:cxnSp>
        <p:nvCxnSpPr>
          <p:cNvPr id="56" name="Прямая со стрелкой 55"/>
          <p:cNvCxnSpPr/>
          <p:nvPr/>
        </p:nvCxnSpPr>
        <p:spPr>
          <a:xfrm>
            <a:off x="539552" y="2204864"/>
            <a:ext cx="1800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467544" y="2276873"/>
            <a:ext cx="2016224" cy="21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/>
              <a:t>Мало информации по вакцинации</a:t>
            </a:r>
            <a:endParaRPr lang="ru-RU" sz="800" dirty="0"/>
          </a:p>
        </p:txBody>
      </p:sp>
      <p:cxnSp>
        <p:nvCxnSpPr>
          <p:cNvPr id="60" name="Прямая со стрелкой 59"/>
          <p:cNvCxnSpPr/>
          <p:nvPr/>
        </p:nvCxnSpPr>
        <p:spPr>
          <a:xfrm>
            <a:off x="539552" y="2492896"/>
            <a:ext cx="20162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95536" y="2564904"/>
            <a:ext cx="24482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/>
              <a:t>Привычка  приходить не по времени</a:t>
            </a:r>
            <a:endParaRPr lang="ru-RU" sz="800" dirty="0"/>
          </a:p>
        </p:txBody>
      </p:sp>
      <p:cxnSp>
        <p:nvCxnSpPr>
          <p:cNvPr id="65" name="Прямая со стрелкой 64"/>
          <p:cNvCxnSpPr/>
          <p:nvPr/>
        </p:nvCxnSpPr>
        <p:spPr>
          <a:xfrm>
            <a:off x="539552" y="2780928"/>
            <a:ext cx="23042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39552" y="2924944"/>
            <a:ext cx="18373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 smtClean="0"/>
              <a:t>Отсутствие компьютеров у пациентов</a:t>
            </a:r>
            <a:endParaRPr lang="ru-RU" sz="800" dirty="0"/>
          </a:p>
        </p:txBody>
      </p:sp>
      <p:cxnSp>
        <p:nvCxnSpPr>
          <p:cNvPr id="69" name="Прямая со стрелкой 68"/>
          <p:cNvCxnSpPr/>
          <p:nvPr/>
        </p:nvCxnSpPr>
        <p:spPr>
          <a:xfrm>
            <a:off x="539552" y="3140968"/>
            <a:ext cx="25922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2264</TotalTime>
  <Words>717</Words>
  <Application>Microsoft Office PowerPoint</Application>
  <PresentationFormat>Экран (4:3)</PresentationFormat>
  <Paragraphs>153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 Паспорт проекта  «Оптимизация процесса вакцинации от covid инфекции»  «Кизнерская РБ МЗ УР»</vt:lpstr>
      <vt:lpstr>Паспорт проекта «Вакцинация от  covid  инфекции взрослого прикрепленного населения при самообрашении » в БУЗ УР «Кизнерская РБ МЗ УР»</vt:lpstr>
      <vt:lpstr>Команда проекта</vt:lpstr>
      <vt:lpstr>Время ожидания пациентов в очереди</vt:lpstr>
      <vt:lpstr>Карта идеального состояния</vt:lpstr>
      <vt:lpstr> Карта потока создания ценностей (КПСЦ) до улучшения  </vt:lpstr>
      <vt:lpstr> Карта потока создания ценностей (КПСЦ) после улучшения  </vt:lpstr>
      <vt:lpstr>Слайд 8</vt:lpstr>
      <vt:lpstr>Слайд 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Паспорт проекта «Оптимизация работы регистратуры и картохранилища» в БУЗ УР «ГКБ № 9 МЗ УР»</dc:title>
  <dc:creator>p-shutova-nu</dc:creator>
  <cp:lastModifiedBy>User</cp:lastModifiedBy>
  <cp:revision>300</cp:revision>
  <dcterms:created xsi:type="dcterms:W3CDTF">2018-05-01T13:03:23Z</dcterms:created>
  <dcterms:modified xsi:type="dcterms:W3CDTF">2021-09-21T12:29:38Z</dcterms:modified>
</cp:coreProperties>
</file>