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71" r:id="rId2"/>
    <p:sldId id="258" r:id="rId3"/>
    <p:sldId id="292" r:id="rId4"/>
    <p:sldId id="295" r:id="rId5"/>
    <p:sldId id="273" r:id="rId6"/>
    <p:sldId id="275" r:id="rId7"/>
    <p:sldId id="297" r:id="rId8"/>
    <p:sldId id="293" r:id="rId9"/>
    <p:sldId id="285" r:id="rId10"/>
    <p:sldId id="288" r:id="rId11"/>
    <p:sldId id="29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3049" autoAdjust="0"/>
    <p:restoredTop sz="86437" autoAdjust="0"/>
  </p:normalViewPr>
  <p:slideViewPr>
    <p:cSldViewPr>
      <p:cViewPr>
        <p:scale>
          <a:sx n="100" d="100"/>
          <a:sy n="100" d="100"/>
        </p:scale>
        <p:origin x="-98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1"/>
          <c:order val="1"/>
          <c:tx>
            <c:strRef>
              <c:f>Лист1!$C$1</c:f>
              <c:strCache>
                <c:ptCount val="1"/>
                <c:pt idx="0">
                  <c:v>удержания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01.12.2022</c:v>
                </c:pt>
                <c:pt idx="1">
                  <c:v>01.12.2023</c:v>
                </c:pt>
                <c:pt idx="5">
                  <c:v>2022 г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1766208</c:v>
                </c:pt>
                <c:pt idx="1">
                  <c:v>443085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01.12.2022</c:v>
                </c:pt>
                <c:pt idx="1">
                  <c:v>01.12.2023</c:v>
                </c:pt>
                <c:pt idx="5">
                  <c:v>2022 г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</c:numCache>
            </c:numRef>
          </c:val>
        </c:ser>
        <c:axId val="148196352"/>
        <c:axId val="148214528"/>
      </c:barChar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штрафы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01.12.2022</c:v>
                </c:pt>
                <c:pt idx="1">
                  <c:v>01.12.2023</c:v>
                </c:pt>
                <c:pt idx="5">
                  <c:v>2022 г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284177</c:v>
                </c:pt>
                <c:pt idx="1">
                  <c:v>108832</c:v>
                </c:pt>
              </c:numCache>
            </c:numRef>
          </c:val>
        </c:ser>
        <c:marker val="1"/>
        <c:axId val="148196352"/>
        <c:axId val="148214528"/>
      </c:lineChart>
      <c:catAx>
        <c:axId val="148196352"/>
        <c:scaling>
          <c:orientation val="minMax"/>
        </c:scaling>
        <c:axPos val="b"/>
        <c:tickLblPos val="nextTo"/>
        <c:crossAx val="148214528"/>
        <c:crosses val="autoZero"/>
        <c:auto val="1"/>
        <c:lblAlgn val="ctr"/>
        <c:lblOffset val="100"/>
      </c:catAx>
      <c:valAx>
        <c:axId val="148214528"/>
        <c:scaling>
          <c:orientation val="minMax"/>
        </c:scaling>
        <c:axPos val="l"/>
        <c:majorGridlines/>
        <c:numFmt formatCode="General" sourceLinked="1"/>
        <c:tickLblPos val="nextTo"/>
        <c:crossAx val="14819635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B3A012-8B2B-435D-A43A-6FFC0C75064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19385BF-4CC5-42D9-AF68-810ABD53E3C0}" type="pres">
      <dgm:prSet presAssocID="{88B3A012-8B2B-435D-A43A-6FFC0C75064F}" presName="Name0" presStyleCnt="0">
        <dgm:presLayoutVars>
          <dgm:dir/>
          <dgm:resizeHandles val="exact"/>
        </dgm:presLayoutVars>
      </dgm:prSet>
      <dgm:spPr/>
    </dgm:pt>
  </dgm:ptLst>
  <dgm:cxnLst>
    <dgm:cxn modelId="{F764D638-1ABB-461F-BB03-DD7CF504A28C}" type="presOf" srcId="{88B3A012-8B2B-435D-A43A-6FFC0C75064F}" destId="{B19385BF-4CC5-42D9-AF68-810ABD53E3C0}" srcOrd="0" destOrd="0" presId="urn:microsoft.com/office/officeart/2005/8/layout/process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EBD47C-5B00-4EEC-A589-0EE874E2941B}" type="doc">
      <dgm:prSet loTypeId="urn:microsoft.com/office/officeart/2005/8/layout/process1" loCatId="process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6E513E41-B7C0-4062-88BD-D69411E2ABF7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Вход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5841B8E8-F347-43BB-B943-D0415CBCF175}" type="parTrans" cxnId="{6B836AFE-F17B-4047-9E7B-116F3A76D239}">
      <dgm:prSet/>
      <dgm:spPr/>
      <dgm:t>
        <a:bodyPr/>
        <a:lstStyle/>
        <a:p>
          <a:endParaRPr lang="ru-RU"/>
        </a:p>
      </dgm:t>
    </dgm:pt>
    <dgm:pt modelId="{2610F863-A5F2-420B-B372-F76E692362E8}" type="sibTrans" cxnId="{6B836AFE-F17B-4047-9E7B-116F3A76D239}">
      <dgm:prSet/>
      <dgm:spPr/>
      <dgm:t>
        <a:bodyPr/>
        <a:lstStyle/>
        <a:p>
          <a:endParaRPr lang="ru-RU"/>
        </a:p>
      </dgm:t>
    </dgm:pt>
    <dgm:pt modelId="{8E2CA9FA-666C-4CF5-B9F0-D4F65F5C40AE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экспертиза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2C7F5CF4-1128-4BD2-B1E2-F158A4E308E1}" type="parTrans" cxnId="{D2297B10-3AEF-4AD5-9DA3-8D00FDCA1767}">
      <dgm:prSet/>
      <dgm:spPr/>
      <dgm:t>
        <a:bodyPr/>
        <a:lstStyle/>
        <a:p>
          <a:endParaRPr lang="ru-RU"/>
        </a:p>
      </dgm:t>
    </dgm:pt>
    <dgm:pt modelId="{F7EC7D43-1571-4923-9FF7-BC325EE98C82}" type="sibTrans" cxnId="{D2297B10-3AEF-4AD5-9DA3-8D00FDCA1767}">
      <dgm:prSet/>
      <dgm:spPr/>
      <dgm:t>
        <a:bodyPr/>
        <a:lstStyle/>
        <a:p>
          <a:endParaRPr lang="ru-RU"/>
        </a:p>
      </dgm:t>
    </dgm:pt>
    <dgm:pt modelId="{0DC6E84A-55D3-4AE6-A733-AC8620540E37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Нет штрафов и удержаний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0115A6D3-B65B-4951-9A80-BC03D0DD9928}" type="parTrans" cxnId="{0DA9E359-D537-4927-AC66-AA1A9D44FE4B}">
      <dgm:prSet/>
      <dgm:spPr/>
      <dgm:t>
        <a:bodyPr/>
        <a:lstStyle/>
        <a:p>
          <a:endParaRPr lang="ru-RU"/>
        </a:p>
      </dgm:t>
    </dgm:pt>
    <dgm:pt modelId="{A3CF7341-C8E3-493E-9E7E-677CB8E3DBCA}" type="sibTrans" cxnId="{0DA9E359-D537-4927-AC66-AA1A9D44FE4B}">
      <dgm:prSet/>
      <dgm:spPr/>
      <dgm:t>
        <a:bodyPr/>
        <a:lstStyle/>
        <a:p>
          <a:endParaRPr lang="ru-RU"/>
        </a:p>
      </dgm:t>
    </dgm:pt>
    <dgm:pt modelId="{87C8D2B2-DE2A-4709-8758-F772512C38BA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Подготовка мед документации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9EE26073-2F86-4A3D-A59F-1CB25482EB0C}" type="parTrans" cxnId="{83822A18-257A-48BB-B2F9-3AAB7E8A84A9}">
      <dgm:prSet/>
      <dgm:spPr/>
      <dgm:t>
        <a:bodyPr/>
        <a:lstStyle/>
        <a:p>
          <a:endParaRPr lang="ru-RU"/>
        </a:p>
      </dgm:t>
    </dgm:pt>
    <dgm:pt modelId="{DACDB0B3-C708-4818-B314-6FE2AA48F40C}" type="sibTrans" cxnId="{83822A18-257A-48BB-B2F9-3AAB7E8A84A9}">
      <dgm:prSet/>
      <dgm:spPr/>
      <dgm:t>
        <a:bodyPr/>
        <a:lstStyle/>
        <a:p>
          <a:endParaRPr lang="ru-RU"/>
        </a:p>
      </dgm:t>
    </dgm:pt>
    <dgm:pt modelId="{EDAEE850-93E3-405A-9473-2C07EB594FDA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Получение стимулирующих выплат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5B5905BA-6020-422F-8662-0FD390D7A085}" type="parTrans" cxnId="{64FD1954-8ECB-49C4-9C13-495B205E4237}">
      <dgm:prSet/>
      <dgm:spPr/>
      <dgm:t>
        <a:bodyPr/>
        <a:lstStyle/>
        <a:p>
          <a:endParaRPr lang="ru-RU"/>
        </a:p>
      </dgm:t>
    </dgm:pt>
    <dgm:pt modelId="{50B470BB-FDBA-40DA-953A-97A92B3F8C82}" type="sibTrans" cxnId="{64FD1954-8ECB-49C4-9C13-495B205E4237}">
      <dgm:prSet/>
      <dgm:spPr/>
      <dgm:t>
        <a:bodyPr/>
        <a:lstStyle/>
        <a:p>
          <a:endParaRPr lang="ru-RU"/>
        </a:p>
      </dgm:t>
    </dgm:pt>
    <dgm:pt modelId="{C61062DC-82BD-4DD4-8E43-9D8C0E9DDE2B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Выход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B4EFFB9D-574F-40D2-8EB8-F6F62B6527E5}" type="parTrans" cxnId="{CC7AF1F7-745B-4002-80C1-4074C2F1B46E}">
      <dgm:prSet/>
      <dgm:spPr/>
      <dgm:t>
        <a:bodyPr/>
        <a:lstStyle/>
        <a:p>
          <a:endParaRPr lang="ru-RU"/>
        </a:p>
      </dgm:t>
    </dgm:pt>
    <dgm:pt modelId="{DE8B92A9-3655-4C6E-8642-12BAA1F02693}" type="sibTrans" cxnId="{CC7AF1F7-745B-4002-80C1-4074C2F1B46E}">
      <dgm:prSet/>
      <dgm:spPr/>
      <dgm:t>
        <a:bodyPr/>
        <a:lstStyle/>
        <a:p>
          <a:endParaRPr lang="ru-RU"/>
        </a:p>
      </dgm:t>
    </dgm:pt>
    <dgm:pt modelId="{341D27AF-4C22-40BA-872F-1118EF0A7D7F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Получение запроса от страховой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6CD86F48-BBCF-4ADD-84A0-20575EC5015F}" type="parTrans" cxnId="{7BA43A49-437D-4734-A52E-D96B979ADD03}">
      <dgm:prSet/>
      <dgm:spPr/>
      <dgm:t>
        <a:bodyPr/>
        <a:lstStyle/>
        <a:p>
          <a:endParaRPr lang="ru-RU"/>
        </a:p>
      </dgm:t>
    </dgm:pt>
    <dgm:pt modelId="{53096DE0-5C36-48CC-9377-86B2BE192EF3}" type="sibTrans" cxnId="{7BA43A49-437D-4734-A52E-D96B979ADD03}">
      <dgm:prSet/>
      <dgm:spPr/>
      <dgm:t>
        <a:bodyPr/>
        <a:lstStyle/>
        <a:p>
          <a:endParaRPr lang="ru-RU"/>
        </a:p>
      </dgm:t>
    </dgm:pt>
    <dgm:pt modelId="{79AB7B66-059F-45BE-8E40-787850762710}" type="pres">
      <dgm:prSet presAssocID="{DFEBD47C-5B00-4EEC-A589-0EE874E2941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56116F-860F-4EA0-9F62-65B21CF09E4D}" type="pres">
      <dgm:prSet presAssocID="{6E513E41-B7C0-4062-88BD-D69411E2ABF7}" presName="node" presStyleLbl="node1" presStyleIdx="0" presStyleCnt="7" custScaleX="70890" custScaleY="60226" custLinFactNeighborX="5605" custLinFactNeighborY="-20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ECBDB6-74D2-4D2C-AE21-4387B3BD441C}" type="pres">
      <dgm:prSet presAssocID="{2610F863-A5F2-420B-B372-F76E692362E8}" presName="sibTrans" presStyleLbl="sibTrans2D1" presStyleIdx="0" presStyleCnt="6"/>
      <dgm:spPr/>
      <dgm:t>
        <a:bodyPr/>
        <a:lstStyle/>
        <a:p>
          <a:endParaRPr lang="ru-RU"/>
        </a:p>
      </dgm:t>
    </dgm:pt>
    <dgm:pt modelId="{25642BCB-8384-4E1E-9235-97D7CB3A30AF}" type="pres">
      <dgm:prSet presAssocID="{2610F863-A5F2-420B-B372-F76E692362E8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0027D872-81F3-407C-932E-4116D2B6CFBC}" type="pres">
      <dgm:prSet presAssocID="{341D27AF-4C22-40BA-872F-1118EF0A7D7F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2240EC-CBD8-4F57-B7EA-1A19878220B6}" type="pres">
      <dgm:prSet presAssocID="{53096DE0-5C36-48CC-9377-86B2BE192EF3}" presName="sibTrans" presStyleLbl="sibTrans2D1" presStyleIdx="1" presStyleCnt="6"/>
      <dgm:spPr/>
      <dgm:t>
        <a:bodyPr/>
        <a:lstStyle/>
        <a:p>
          <a:endParaRPr lang="ru-RU"/>
        </a:p>
      </dgm:t>
    </dgm:pt>
    <dgm:pt modelId="{43CD11DC-15BB-4532-B6AA-69B0AC7845F1}" type="pres">
      <dgm:prSet presAssocID="{53096DE0-5C36-48CC-9377-86B2BE192EF3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6090ABE1-1FB7-4E84-A2D9-90743E29B4E5}" type="pres">
      <dgm:prSet presAssocID="{87C8D2B2-DE2A-4709-8758-F772512C38BA}" presName="node" presStyleLbl="node1" presStyleIdx="2" presStyleCnt="7" custScaleY="2131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1F5BC1-85E1-4415-982A-7D6E255357E6}" type="pres">
      <dgm:prSet presAssocID="{DACDB0B3-C708-4818-B314-6FE2AA48F40C}" presName="sibTrans" presStyleLbl="sibTrans2D1" presStyleIdx="2" presStyleCnt="6"/>
      <dgm:spPr/>
      <dgm:t>
        <a:bodyPr/>
        <a:lstStyle/>
        <a:p>
          <a:endParaRPr lang="ru-RU"/>
        </a:p>
      </dgm:t>
    </dgm:pt>
    <dgm:pt modelId="{B67D2533-CB32-4DFE-BB8A-DF60FE261E1B}" type="pres">
      <dgm:prSet presAssocID="{DACDB0B3-C708-4818-B314-6FE2AA48F40C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CFB89E57-30B5-4154-935D-E0B9DF883322}" type="pres">
      <dgm:prSet presAssocID="{8E2CA9FA-666C-4CF5-B9F0-D4F65F5C40AE}" presName="node" presStyleLbl="node1" presStyleIdx="3" presStyleCnt="7" custScaleX="131008" custScaleY="1675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804068-DF2A-4487-A9E7-D28F706B7019}" type="pres">
      <dgm:prSet presAssocID="{F7EC7D43-1571-4923-9FF7-BC325EE98C82}" presName="sibTrans" presStyleLbl="sibTrans2D1" presStyleIdx="3" presStyleCnt="6"/>
      <dgm:spPr/>
      <dgm:t>
        <a:bodyPr/>
        <a:lstStyle/>
        <a:p>
          <a:endParaRPr lang="ru-RU"/>
        </a:p>
      </dgm:t>
    </dgm:pt>
    <dgm:pt modelId="{B1B80943-23D8-41D5-905D-8784B428ACD4}" type="pres">
      <dgm:prSet presAssocID="{F7EC7D43-1571-4923-9FF7-BC325EE98C82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0E728B3D-1740-4EA7-BAAF-14F810174B8B}" type="pres">
      <dgm:prSet presAssocID="{0DC6E84A-55D3-4AE6-A733-AC8620540E37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A6DA26-6DE5-499D-8D80-01E47F1B82F7}" type="pres">
      <dgm:prSet presAssocID="{A3CF7341-C8E3-493E-9E7E-677CB8E3DBCA}" presName="sibTrans" presStyleLbl="sibTrans2D1" presStyleIdx="4" presStyleCnt="6"/>
      <dgm:spPr/>
      <dgm:t>
        <a:bodyPr/>
        <a:lstStyle/>
        <a:p>
          <a:endParaRPr lang="ru-RU"/>
        </a:p>
      </dgm:t>
    </dgm:pt>
    <dgm:pt modelId="{6499A172-6B53-48D6-B7F9-D96345665683}" type="pres">
      <dgm:prSet presAssocID="{A3CF7341-C8E3-493E-9E7E-677CB8E3DBCA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18F99BAA-F88E-4653-842D-0095B64815D0}" type="pres">
      <dgm:prSet presAssocID="{EDAEE850-93E3-405A-9473-2C07EB594FDA}" presName="node" presStyleLbl="node1" presStyleIdx="5" presStyleCnt="7" custScaleX="117269" custScaleY="1184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35768A-DAD5-45EA-8A13-505F0897CAC7}" type="pres">
      <dgm:prSet presAssocID="{50B470BB-FDBA-40DA-953A-97A92B3F8C82}" presName="sibTrans" presStyleLbl="sibTrans2D1" presStyleIdx="5" presStyleCnt="6"/>
      <dgm:spPr/>
      <dgm:t>
        <a:bodyPr/>
        <a:lstStyle/>
        <a:p>
          <a:endParaRPr lang="ru-RU"/>
        </a:p>
      </dgm:t>
    </dgm:pt>
    <dgm:pt modelId="{F60880C5-7A6B-4336-B27C-F51DA68FD216}" type="pres">
      <dgm:prSet presAssocID="{50B470BB-FDBA-40DA-953A-97A92B3F8C82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B716B594-4B92-40AC-94B5-4F7B3BD380D3}" type="pres">
      <dgm:prSet presAssocID="{C61062DC-82BD-4DD4-8E43-9D8C0E9DDE2B}" presName="node" presStyleLbl="node1" presStyleIdx="6" presStyleCnt="7" custScaleX="78631" custScaleY="433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7F51BC-5B53-46F6-BCD4-B1D1F34BEBCE}" type="presOf" srcId="{A3CF7341-C8E3-493E-9E7E-677CB8E3DBCA}" destId="{19A6DA26-6DE5-499D-8D80-01E47F1B82F7}" srcOrd="0" destOrd="0" presId="urn:microsoft.com/office/officeart/2005/8/layout/process1"/>
    <dgm:cxn modelId="{CC7AF1F7-745B-4002-80C1-4074C2F1B46E}" srcId="{DFEBD47C-5B00-4EEC-A589-0EE874E2941B}" destId="{C61062DC-82BD-4DD4-8E43-9D8C0E9DDE2B}" srcOrd="6" destOrd="0" parTransId="{B4EFFB9D-574F-40D2-8EB8-F6F62B6527E5}" sibTransId="{DE8B92A9-3655-4C6E-8642-12BAA1F02693}"/>
    <dgm:cxn modelId="{64C61814-CAE7-41D3-9FBA-02A5EBECFCFC}" type="presOf" srcId="{EDAEE850-93E3-405A-9473-2C07EB594FDA}" destId="{18F99BAA-F88E-4653-842D-0095B64815D0}" srcOrd="0" destOrd="0" presId="urn:microsoft.com/office/officeart/2005/8/layout/process1"/>
    <dgm:cxn modelId="{B487F36A-43B3-4C93-B39F-3030AB29FA58}" type="presOf" srcId="{A3CF7341-C8E3-493E-9E7E-677CB8E3DBCA}" destId="{6499A172-6B53-48D6-B7F9-D96345665683}" srcOrd="1" destOrd="0" presId="urn:microsoft.com/office/officeart/2005/8/layout/process1"/>
    <dgm:cxn modelId="{046FBA0F-157E-4686-AB3D-0663690A9BDB}" type="presOf" srcId="{8E2CA9FA-666C-4CF5-B9F0-D4F65F5C40AE}" destId="{CFB89E57-30B5-4154-935D-E0B9DF883322}" srcOrd="0" destOrd="0" presId="urn:microsoft.com/office/officeart/2005/8/layout/process1"/>
    <dgm:cxn modelId="{8AB6786D-D343-4334-959D-176D1207712E}" type="presOf" srcId="{50B470BB-FDBA-40DA-953A-97A92B3F8C82}" destId="{A235768A-DAD5-45EA-8A13-505F0897CAC7}" srcOrd="0" destOrd="0" presId="urn:microsoft.com/office/officeart/2005/8/layout/process1"/>
    <dgm:cxn modelId="{661876F1-7876-4859-8E06-B30976B3372D}" type="presOf" srcId="{6E513E41-B7C0-4062-88BD-D69411E2ABF7}" destId="{A556116F-860F-4EA0-9F62-65B21CF09E4D}" srcOrd="0" destOrd="0" presId="urn:microsoft.com/office/officeart/2005/8/layout/process1"/>
    <dgm:cxn modelId="{51A01ADA-1B9D-4AB6-9D09-655B90D41C20}" type="presOf" srcId="{50B470BB-FDBA-40DA-953A-97A92B3F8C82}" destId="{F60880C5-7A6B-4336-B27C-F51DA68FD216}" srcOrd="1" destOrd="0" presId="urn:microsoft.com/office/officeart/2005/8/layout/process1"/>
    <dgm:cxn modelId="{4EF9A066-255F-4B28-B988-A0309E80E2F6}" type="presOf" srcId="{341D27AF-4C22-40BA-872F-1118EF0A7D7F}" destId="{0027D872-81F3-407C-932E-4116D2B6CFBC}" srcOrd="0" destOrd="0" presId="urn:microsoft.com/office/officeart/2005/8/layout/process1"/>
    <dgm:cxn modelId="{CE293934-EB71-4BD0-BEC0-7B0F90FD00A6}" type="presOf" srcId="{53096DE0-5C36-48CC-9377-86B2BE192EF3}" destId="{43CD11DC-15BB-4532-B6AA-69B0AC7845F1}" srcOrd="1" destOrd="0" presId="urn:microsoft.com/office/officeart/2005/8/layout/process1"/>
    <dgm:cxn modelId="{85654218-C2F0-471F-B530-41A9C0390984}" type="presOf" srcId="{F7EC7D43-1571-4923-9FF7-BC325EE98C82}" destId="{B1B80943-23D8-41D5-905D-8784B428ACD4}" srcOrd="1" destOrd="0" presId="urn:microsoft.com/office/officeart/2005/8/layout/process1"/>
    <dgm:cxn modelId="{64FD1954-8ECB-49C4-9C13-495B205E4237}" srcId="{DFEBD47C-5B00-4EEC-A589-0EE874E2941B}" destId="{EDAEE850-93E3-405A-9473-2C07EB594FDA}" srcOrd="5" destOrd="0" parTransId="{5B5905BA-6020-422F-8662-0FD390D7A085}" sibTransId="{50B470BB-FDBA-40DA-953A-97A92B3F8C82}"/>
    <dgm:cxn modelId="{D2297B10-3AEF-4AD5-9DA3-8D00FDCA1767}" srcId="{DFEBD47C-5B00-4EEC-A589-0EE874E2941B}" destId="{8E2CA9FA-666C-4CF5-B9F0-D4F65F5C40AE}" srcOrd="3" destOrd="0" parTransId="{2C7F5CF4-1128-4BD2-B1E2-F158A4E308E1}" sibTransId="{F7EC7D43-1571-4923-9FF7-BC325EE98C82}"/>
    <dgm:cxn modelId="{DDD8237E-614E-43F9-BB6D-520020B2BBD2}" type="presOf" srcId="{2610F863-A5F2-420B-B372-F76E692362E8}" destId="{25642BCB-8384-4E1E-9235-97D7CB3A30AF}" srcOrd="1" destOrd="0" presId="urn:microsoft.com/office/officeart/2005/8/layout/process1"/>
    <dgm:cxn modelId="{AE0448DE-668E-4C43-9C57-AD55368ABFD4}" type="presOf" srcId="{87C8D2B2-DE2A-4709-8758-F772512C38BA}" destId="{6090ABE1-1FB7-4E84-A2D9-90743E29B4E5}" srcOrd="0" destOrd="0" presId="urn:microsoft.com/office/officeart/2005/8/layout/process1"/>
    <dgm:cxn modelId="{3484E4CD-4938-4822-AF2A-8605A76EC185}" type="presOf" srcId="{2610F863-A5F2-420B-B372-F76E692362E8}" destId="{DCECBDB6-74D2-4D2C-AE21-4387B3BD441C}" srcOrd="0" destOrd="0" presId="urn:microsoft.com/office/officeart/2005/8/layout/process1"/>
    <dgm:cxn modelId="{E980394C-27B7-4239-BE5D-9C82F791BB0C}" type="presOf" srcId="{DACDB0B3-C708-4818-B314-6FE2AA48F40C}" destId="{C41F5BC1-85E1-4415-982A-7D6E255357E6}" srcOrd="0" destOrd="0" presId="urn:microsoft.com/office/officeart/2005/8/layout/process1"/>
    <dgm:cxn modelId="{AB8F72F2-68D8-4E93-B2EC-040B0794DD1F}" type="presOf" srcId="{C61062DC-82BD-4DD4-8E43-9D8C0E9DDE2B}" destId="{B716B594-4B92-40AC-94B5-4F7B3BD380D3}" srcOrd="0" destOrd="0" presId="urn:microsoft.com/office/officeart/2005/8/layout/process1"/>
    <dgm:cxn modelId="{D9B66EDF-37BB-4B11-A781-94F10666CBE4}" type="presOf" srcId="{0DC6E84A-55D3-4AE6-A733-AC8620540E37}" destId="{0E728B3D-1740-4EA7-BAAF-14F810174B8B}" srcOrd="0" destOrd="0" presId="urn:microsoft.com/office/officeart/2005/8/layout/process1"/>
    <dgm:cxn modelId="{83822A18-257A-48BB-B2F9-3AAB7E8A84A9}" srcId="{DFEBD47C-5B00-4EEC-A589-0EE874E2941B}" destId="{87C8D2B2-DE2A-4709-8758-F772512C38BA}" srcOrd="2" destOrd="0" parTransId="{9EE26073-2F86-4A3D-A59F-1CB25482EB0C}" sibTransId="{DACDB0B3-C708-4818-B314-6FE2AA48F40C}"/>
    <dgm:cxn modelId="{7BA43A49-437D-4734-A52E-D96B979ADD03}" srcId="{DFEBD47C-5B00-4EEC-A589-0EE874E2941B}" destId="{341D27AF-4C22-40BA-872F-1118EF0A7D7F}" srcOrd="1" destOrd="0" parTransId="{6CD86F48-BBCF-4ADD-84A0-20575EC5015F}" sibTransId="{53096DE0-5C36-48CC-9377-86B2BE192EF3}"/>
    <dgm:cxn modelId="{6B836AFE-F17B-4047-9E7B-116F3A76D239}" srcId="{DFEBD47C-5B00-4EEC-A589-0EE874E2941B}" destId="{6E513E41-B7C0-4062-88BD-D69411E2ABF7}" srcOrd="0" destOrd="0" parTransId="{5841B8E8-F347-43BB-B943-D0415CBCF175}" sibTransId="{2610F863-A5F2-420B-B372-F76E692362E8}"/>
    <dgm:cxn modelId="{9C47383A-38C3-47D2-8E0F-F1B0B547B93E}" type="presOf" srcId="{53096DE0-5C36-48CC-9377-86B2BE192EF3}" destId="{4E2240EC-CBD8-4F57-B7EA-1A19878220B6}" srcOrd="0" destOrd="0" presId="urn:microsoft.com/office/officeart/2005/8/layout/process1"/>
    <dgm:cxn modelId="{0DA9E359-D537-4927-AC66-AA1A9D44FE4B}" srcId="{DFEBD47C-5B00-4EEC-A589-0EE874E2941B}" destId="{0DC6E84A-55D3-4AE6-A733-AC8620540E37}" srcOrd="4" destOrd="0" parTransId="{0115A6D3-B65B-4951-9A80-BC03D0DD9928}" sibTransId="{A3CF7341-C8E3-493E-9E7E-677CB8E3DBCA}"/>
    <dgm:cxn modelId="{B74E3138-E4F1-48B3-898C-77BBCADB6BF0}" type="presOf" srcId="{DFEBD47C-5B00-4EEC-A589-0EE874E2941B}" destId="{79AB7B66-059F-45BE-8E40-787850762710}" srcOrd="0" destOrd="0" presId="urn:microsoft.com/office/officeart/2005/8/layout/process1"/>
    <dgm:cxn modelId="{7A1639F2-AB8E-4AA9-9D82-1A99B0913C3C}" type="presOf" srcId="{DACDB0B3-C708-4818-B314-6FE2AA48F40C}" destId="{B67D2533-CB32-4DFE-BB8A-DF60FE261E1B}" srcOrd="1" destOrd="0" presId="urn:microsoft.com/office/officeart/2005/8/layout/process1"/>
    <dgm:cxn modelId="{5FE7E2AA-A5C0-4442-B76D-788141ED6DCF}" type="presOf" srcId="{F7EC7D43-1571-4923-9FF7-BC325EE98C82}" destId="{5F804068-DF2A-4487-A9E7-D28F706B7019}" srcOrd="0" destOrd="0" presId="urn:microsoft.com/office/officeart/2005/8/layout/process1"/>
    <dgm:cxn modelId="{CA2CC5C3-9C30-4CEF-9EDD-C4508A3C7F4D}" type="presParOf" srcId="{79AB7B66-059F-45BE-8E40-787850762710}" destId="{A556116F-860F-4EA0-9F62-65B21CF09E4D}" srcOrd="0" destOrd="0" presId="urn:microsoft.com/office/officeart/2005/8/layout/process1"/>
    <dgm:cxn modelId="{FA504D8E-0729-49AA-A765-865AFA24DB2E}" type="presParOf" srcId="{79AB7B66-059F-45BE-8E40-787850762710}" destId="{DCECBDB6-74D2-4D2C-AE21-4387B3BD441C}" srcOrd="1" destOrd="0" presId="urn:microsoft.com/office/officeart/2005/8/layout/process1"/>
    <dgm:cxn modelId="{E4F32226-B05B-4C1C-AA3B-A7ACA7C7D039}" type="presParOf" srcId="{DCECBDB6-74D2-4D2C-AE21-4387B3BD441C}" destId="{25642BCB-8384-4E1E-9235-97D7CB3A30AF}" srcOrd="0" destOrd="0" presId="urn:microsoft.com/office/officeart/2005/8/layout/process1"/>
    <dgm:cxn modelId="{44393DAE-717E-450E-9788-C53EE8D4DAD1}" type="presParOf" srcId="{79AB7B66-059F-45BE-8E40-787850762710}" destId="{0027D872-81F3-407C-932E-4116D2B6CFBC}" srcOrd="2" destOrd="0" presId="urn:microsoft.com/office/officeart/2005/8/layout/process1"/>
    <dgm:cxn modelId="{E726C4CB-3057-468C-B8B7-DE943FAD0451}" type="presParOf" srcId="{79AB7B66-059F-45BE-8E40-787850762710}" destId="{4E2240EC-CBD8-4F57-B7EA-1A19878220B6}" srcOrd="3" destOrd="0" presId="urn:microsoft.com/office/officeart/2005/8/layout/process1"/>
    <dgm:cxn modelId="{C09AC8C5-7D84-41F9-BF2A-17DC2A6E658C}" type="presParOf" srcId="{4E2240EC-CBD8-4F57-B7EA-1A19878220B6}" destId="{43CD11DC-15BB-4532-B6AA-69B0AC7845F1}" srcOrd="0" destOrd="0" presId="urn:microsoft.com/office/officeart/2005/8/layout/process1"/>
    <dgm:cxn modelId="{51025198-9012-4BED-96CD-6B5955D44D91}" type="presParOf" srcId="{79AB7B66-059F-45BE-8E40-787850762710}" destId="{6090ABE1-1FB7-4E84-A2D9-90743E29B4E5}" srcOrd="4" destOrd="0" presId="urn:microsoft.com/office/officeart/2005/8/layout/process1"/>
    <dgm:cxn modelId="{9E54E793-27F7-45CF-9E61-5891AF5A081E}" type="presParOf" srcId="{79AB7B66-059F-45BE-8E40-787850762710}" destId="{C41F5BC1-85E1-4415-982A-7D6E255357E6}" srcOrd="5" destOrd="0" presId="urn:microsoft.com/office/officeart/2005/8/layout/process1"/>
    <dgm:cxn modelId="{AA11C524-1D38-441B-93CF-E93E23779ABD}" type="presParOf" srcId="{C41F5BC1-85E1-4415-982A-7D6E255357E6}" destId="{B67D2533-CB32-4DFE-BB8A-DF60FE261E1B}" srcOrd="0" destOrd="0" presId="urn:microsoft.com/office/officeart/2005/8/layout/process1"/>
    <dgm:cxn modelId="{6EE4AB89-A3F8-4846-A9B2-62E9E248F985}" type="presParOf" srcId="{79AB7B66-059F-45BE-8E40-787850762710}" destId="{CFB89E57-30B5-4154-935D-E0B9DF883322}" srcOrd="6" destOrd="0" presId="urn:microsoft.com/office/officeart/2005/8/layout/process1"/>
    <dgm:cxn modelId="{7E284BBF-3DEF-4B54-986C-B82A7ECD5372}" type="presParOf" srcId="{79AB7B66-059F-45BE-8E40-787850762710}" destId="{5F804068-DF2A-4487-A9E7-D28F706B7019}" srcOrd="7" destOrd="0" presId="urn:microsoft.com/office/officeart/2005/8/layout/process1"/>
    <dgm:cxn modelId="{0C174B34-DFE9-412F-8F93-102C4EA9CA46}" type="presParOf" srcId="{5F804068-DF2A-4487-A9E7-D28F706B7019}" destId="{B1B80943-23D8-41D5-905D-8784B428ACD4}" srcOrd="0" destOrd="0" presId="urn:microsoft.com/office/officeart/2005/8/layout/process1"/>
    <dgm:cxn modelId="{B51B588C-F582-4C1E-BC67-26E6BED8CBB5}" type="presParOf" srcId="{79AB7B66-059F-45BE-8E40-787850762710}" destId="{0E728B3D-1740-4EA7-BAAF-14F810174B8B}" srcOrd="8" destOrd="0" presId="urn:microsoft.com/office/officeart/2005/8/layout/process1"/>
    <dgm:cxn modelId="{AEDAFEED-F545-409B-BD24-F6F78D11C4F3}" type="presParOf" srcId="{79AB7B66-059F-45BE-8E40-787850762710}" destId="{19A6DA26-6DE5-499D-8D80-01E47F1B82F7}" srcOrd="9" destOrd="0" presId="urn:microsoft.com/office/officeart/2005/8/layout/process1"/>
    <dgm:cxn modelId="{2150659F-45A3-4C4C-9300-F94DFFF895A1}" type="presParOf" srcId="{19A6DA26-6DE5-499D-8D80-01E47F1B82F7}" destId="{6499A172-6B53-48D6-B7F9-D96345665683}" srcOrd="0" destOrd="0" presId="urn:microsoft.com/office/officeart/2005/8/layout/process1"/>
    <dgm:cxn modelId="{361CCA5E-6125-436F-812F-E08356EDD394}" type="presParOf" srcId="{79AB7B66-059F-45BE-8E40-787850762710}" destId="{18F99BAA-F88E-4653-842D-0095B64815D0}" srcOrd="10" destOrd="0" presId="urn:microsoft.com/office/officeart/2005/8/layout/process1"/>
    <dgm:cxn modelId="{08C6885E-52E5-437C-89D9-AB2FF00ADBA3}" type="presParOf" srcId="{79AB7B66-059F-45BE-8E40-787850762710}" destId="{A235768A-DAD5-45EA-8A13-505F0897CAC7}" srcOrd="11" destOrd="0" presId="urn:microsoft.com/office/officeart/2005/8/layout/process1"/>
    <dgm:cxn modelId="{D5DD7B81-9EA2-40C6-95F8-5D2BDCA15D3E}" type="presParOf" srcId="{A235768A-DAD5-45EA-8A13-505F0897CAC7}" destId="{F60880C5-7A6B-4336-B27C-F51DA68FD216}" srcOrd="0" destOrd="0" presId="urn:microsoft.com/office/officeart/2005/8/layout/process1"/>
    <dgm:cxn modelId="{FEF3E854-A753-499E-BE87-09B135DAB6E5}" type="presParOf" srcId="{79AB7B66-059F-45BE-8E40-787850762710}" destId="{B716B594-4B92-40AC-94B5-4F7B3BD380D3}" srcOrd="12" destOrd="0" presId="urn:microsoft.com/office/officeart/2005/8/layout/process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35F56-8804-45F1-994F-9B4580EB1652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9748B-3826-463E-A454-B351A98F94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9748B-3826-463E-A454-B351A98F949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9748B-3826-463E-A454-B351A98F949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2C8B-BCC5-4BF4-920D-61472DEBE47D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2C8B-BCC5-4BF4-920D-61472DEBE47D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2C8B-BCC5-4BF4-920D-61472DEBE47D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2C8B-BCC5-4BF4-920D-61472DEBE47D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2C8B-BCC5-4BF4-920D-61472DEBE47D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2C8B-BCC5-4BF4-920D-61472DEBE47D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2C8B-BCC5-4BF4-920D-61472DEBE47D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2C8B-BCC5-4BF4-920D-61472DEBE47D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2C8B-BCC5-4BF4-920D-61472DEBE47D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2C8B-BCC5-4BF4-920D-61472DEBE47D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2C8B-BCC5-4BF4-920D-61472DEBE47D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B2C8B-BCC5-4BF4-920D-61472DEBE47D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C:\Users\telecomsv\Desktop\угол росатом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290546" y="4744102"/>
            <a:ext cx="4853454" cy="211389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214282" y="2857496"/>
            <a:ext cx="8715436" cy="1909764"/>
          </a:xfrm>
        </p:spPr>
        <p:txBody>
          <a:bodyPr>
            <a:noAutofit/>
          </a:bodyPr>
          <a:lstStyle/>
          <a:p>
            <a:r>
              <a:rPr lang="ru-RU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Паспорт проекта </a:t>
            </a:r>
            <a:br>
              <a:rPr lang="ru-RU" sz="3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«Совершенствование внутреннего контроля качества и безопасности медицинской деятельности «Кизнерская РБ МЗ УР</a:t>
            </a:r>
            <a:r>
              <a:rPr lang="ru-RU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40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0" name="TextBox 16"/>
          <p:cNvSpPr txBox="1">
            <a:spLocks noChangeArrowheads="1"/>
          </p:cNvSpPr>
          <p:nvPr/>
        </p:nvSpPr>
        <p:spPr bwMode="auto">
          <a:xfrm>
            <a:off x="1619672" y="284375"/>
            <a:ext cx="6984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БУЗ УР «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Кизнерская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РБ МЗ УР» </a:t>
            </a: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251520" y="1340768"/>
            <a:ext cx="396044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Согласовано: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РЦПМСП УР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_______________</a:t>
            </a: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5364088" y="1340768"/>
            <a:ext cx="3528392" cy="12114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Утверждаю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Главный врач 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БУЗ УР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Кизнерская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РБ МЗ УР»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____________</a:t>
            </a:r>
            <a:r>
              <a:rPr kumimoji="0" lang="ru-RU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А.М.Гайнцев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107504" y="5572140"/>
            <a:ext cx="4321620" cy="1071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Руководитель проекта –            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___________________</a:t>
            </a:r>
            <a:r>
              <a:rPr lang="ru-RU" sz="1600" baseline="0" dirty="0" smtClean="0">
                <a:latin typeface="Times New Roman" pitchFamily="18" charset="0"/>
                <a:cs typeface="Times New Roman" pitchFamily="18" charset="0"/>
              </a:rPr>
              <a:t>Евдокимов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И. Ю.</a:t>
            </a:r>
            <a:endParaRPr kumimoji="0" lang="ru-RU" sz="16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-1734" y="1205821"/>
            <a:ext cx="9144000" cy="45719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0000FF"/>
              </a:solidFill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285720" y="357166"/>
            <a:ext cx="1787484" cy="664239"/>
            <a:chOff x="243540" y="28458"/>
            <a:chExt cx="1727015" cy="664238"/>
          </a:xfrm>
        </p:grpSpPr>
        <p:pic>
          <p:nvPicPr>
            <p:cNvPr id="10" name="Рисунок 9"/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59114" y="64740"/>
              <a:ext cx="659728" cy="627956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43540" y="28458"/>
              <a:ext cx="740796" cy="664238"/>
            </a:xfrm>
            <a:prstGeom prst="rect">
              <a:avLst/>
            </a:prstGeom>
          </p:spPr>
        </p:pic>
        <p:pic>
          <p:nvPicPr>
            <p:cNvPr id="12" name="Picture 3" descr="D:\бережливая поликлиника комп1\итоговые отчеты презентации\0013-016-Gerb-UR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152" y="113292"/>
              <a:ext cx="482403" cy="49456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26" name="Picture 2" descr="ÐÐ°ÑÑÐ¸Ð½ÐºÐ¸ Ð¿Ð¾ Ð·Ð°Ð¿ÑÐ¾ÑÑ ÑÐ¼Ð±Ð»ÐµÐ¼Ð° Ð±ÐµÑÐµÐ¶Ð»Ð¸Ð²Ð¾Ð¹ Ð¿Ð¾Ð»Ð¸ÐºÐ»Ð¸Ð½Ð¸ÐºÐ¸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33" y="431626"/>
            <a:ext cx="755741" cy="56680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69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Пирамида проблем</a:t>
            </a: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785786" y="1714488"/>
            <a:ext cx="7858180" cy="4500594"/>
          </a:xfrm>
          <a:prstGeom prst="triangle">
            <a:avLst>
              <a:gd name="adj" fmla="val 4982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3607587" y="3178967"/>
            <a:ext cx="714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714744" y="3071810"/>
            <a:ext cx="214314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0800000">
            <a:off x="2857488" y="4071942"/>
            <a:ext cx="38576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10800000" flipV="1">
            <a:off x="2714612" y="4643446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1</a:t>
            </a:r>
            <a:r>
              <a:rPr lang="ru-RU" dirty="0" smtClean="0"/>
              <a:t>.</a:t>
            </a:r>
            <a:r>
              <a:rPr lang="ru-RU" sz="1200" dirty="0" smtClean="0"/>
              <a:t>низкая финансовая мотивация у врачей , мед персонала</a:t>
            </a:r>
            <a:endParaRPr lang="ru-RU" dirty="0"/>
          </a:p>
        </p:txBody>
      </p:sp>
      <p:sp>
        <p:nvSpPr>
          <p:cNvPr id="17" name="Содержимое 16"/>
          <p:cNvSpPr txBox="1">
            <a:spLocks noGrp="1"/>
          </p:cNvSpPr>
          <p:nvPr>
            <p:ph idx="1"/>
          </p:nvPr>
        </p:nvSpPr>
        <p:spPr>
          <a:xfrm rot="10800000" flipV="1">
            <a:off x="3500430" y="3396533"/>
            <a:ext cx="2857520" cy="6340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1. Недостаточная укомплектованность терапевтами</a:t>
            </a:r>
          </a:p>
          <a:p>
            <a:r>
              <a:rPr lang="ru-RU" sz="1100" dirty="0" smtClean="0"/>
              <a:t>2 . Высокая нагрузка  у терапевтов</a:t>
            </a:r>
            <a:endParaRPr lang="ru-RU" sz="1100" dirty="0"/>
          </a:p>
        </p:txBody>
      </p:sp>
      <p:sp>
        <p:nvSpPr>
          <p:cNvPr id="18" name="TextBox 17"/>
          <p:cNvSpPr txBox="1"/>
          <p:nvPr/>
        </p:nvSpPr>
        <p:spPr>
          <a:xfrm rot="10800000" flipV="1">
            <a:off x="2445264" y="5383956"/>
            <a:ext cx="3766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2 .Не соблюдение врачами  требований клинических рекомендаций</a:t>
            </a:r>
            <a:endParaRPr lang="ru-RU" sz="11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214810" y="2428868"/>
            <a:ext cx="1071570" cy="50006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МЗРФ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857620" y="3143248"/>
            <a:ext cx="1857388" cy="2857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МЗ УР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0" y="357144"/>
          <a:ext cx="8429703" cy="6143177"/>
        </p:xfrm>
        <a:graphic>
          <a:graphicData uri="http://schemas.openxmlformats.org/drawingml/2006/table">
            <a:tbl>
              <a:tblPr/>
              <a:tblGrid>
                <a:gridCol w="157181"/>
                <a:gridCol w="1779300"/>
                <a:gridCol w="1779300"/>
                <a:gridCol w="823635"/>
                <a:gridCol w="521843"/>
                <a:gridCol w="176044"/>
                <a:gridCol w="207481"/>
                <a:gridCol w="176044"/>
                <a:gridCol w="221627"/>
                <a:gridCol w="257778"/>
                <a:gridCol w="89595"/>
                <a:gridCol w="89595"/>
                <a:gridCol w="89595"/>
                <a:gridCol w="89595"/>
                <a:gridCol w="89595"/>
                <a:gridCol w="89595"/>
                <a:gridCol w="89595"/>
                <a:gridCol w="89595"/>
                <a:gridCol w="89595"/>
                <a:gridCol w="89595"/>
                <a:gridCol w="89595"/>
                <a:gridCol w="89595"/>
                <a:gridCol w="89595"/>
                <a:gridCol w="89595"/>
                <a:gridCol w="89595"/>
                <a:gridCol w="89595"/>
                <a:gridCol w="89595"/>
                <a:gridCol w="89595"/>
                <a:gridCol w="89595"/>
                <a:gridCol w="89595"/>
                <a:gridCol w="89595"/>
                <a:gridCol w="89595"/>
                <a:gridCol w="89595"/>
                <a:gridCol w="89595"/>
                <a:gridCol w="89595"/>
                <a:gridCol w="89595"/>
              </a:tblGrid>
              <a:tr h="121423">
                <a:tc gridSpan="24">
                  <a:txBody>
                    <a:bodyPr/>
                    <a:lstStyle/>
                    <a:p>
                      <a:pPr algn="l" fontAlgn="b"/>
                      <a:r>
                        <a:rPr lang="ru-RU" sz="600" b="1" i="0" u="none" strike="noStrike" dirty="0">
                          <a:solidFill>
                            <a:srgbClr val="1F497D"/>
                          </a:solidFill>
                          <a:latin typeface="Cambria"/>
                        </a:rPr>
                        <a:t>План реализации мероприятий (диаграмма </a:t>
                      </a:r>
                      <a:r>
                        <a:rPr lang="ru-RU" sz="600" b="1" i="0" u="none" strike="noStrike" dirty="0" err="1">
                          <a:solidFill>
                            <a:srgbClr val="1F497D"/>
                          </a:solidFill>
                          <a:latin typeface="Cambria"/>
                        </a:rPr>
                        <a:t>Ганта</a:t>
                      </a:r>
                      <a:r>
                        <a:rPr lang="ru-RU" sz="600" b="1" i="0" u="none" strike="noStrike" dirty="0">
                          <a:solidFill>
                            <a:srgbClr val="1F497D"/>
                          </a:solidFill>
                          <a:latin typeface="Cambria"/>
                        </a:rPr>
                        <a:t>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660">
                <a:tc gridSpan="36"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«</a:t>
                      </a:r>
                      <a:r>
                        <a:rPr lang="ru-RU" sz="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Совершенствование внутреннего контроля качества и безопасности медицинской деятельности 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98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План\недели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Факт/недели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Статус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Реальные сроки или план?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Planned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Show Status?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█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Укажите текущую неделю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1314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№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Проблема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Коренные причины проблемы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Мероприятия по устранению причин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ФИО исполнителя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Start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Dur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Start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Dur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Done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236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lang="ru-RU" sz="300" dirty="0" smtClean="0"/>
                        <a:t>.Низкая мотивация медицинских работников</a:t>
                      </a:r>
                    </a:p>
                    <a:p>
                      <a:pPr algn="l" fontAlgn="b"/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Низкие оклады</a:t>
                      </a:r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введение новой системы</a:t>
                      </a:r>
                      <a:r>
                        <a:rPr lang="ru-RU" sz="3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оплаты труда медицинских работников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█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█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█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█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6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ru-RU" sz="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r>
                        <a:rPr lang="ru-RU" sz="800" dirty="0" smtClean="0"/>
                        <a:t> </a:t>
                      </a:r>
                      <a:r>
                        <a:rPr lang="ru-RU" sz="300" dirty="0" smtClean="0"/>
                        <a:t>Нет клинических рекомендация на рабочих местах </a:t>
                      </a:r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Не умение работать с электронными документами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обучение на рабочем месте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Евдокимов И.Ю.</a:t>
                      </a:r>
                    </a:p>
                    <a:p>
                      <a:pPr algn="l" fontAlgn="t"/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###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6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" dirty="0" smtClean="0"/>
                        <a:t>3.Недостаточная укомплектованность терапевтами</a:t>
                      </a:r>
                    </a:p>
                    <a:p>
                      <a:pPr algn="l" fontAlgn="b"/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низкая мотивация к работе мед работников на селе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 введение новой системы</a:t>
                      </a:r>
                      <a:r>
                        <a:rPr lang="ru-RU" sz="3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оплаты труда медицинских работников</a:t>
                      </a:r>
                      <a:endParaRPr lang="ru-RU" sz="3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6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.Высокая нагрузка  у терапевтов</a:t>
                      </a:r>
                      <a:b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недостаточная укомплектованность терапевтами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Работа по привлечению </a:t>
                      </a:r>
                      <a:r>
                        <a:rPr lang="ru-RU" sz="3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студенами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Гайнцев А.М.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00" dirty="0" smtClean="0"/>
                        <a:t>5 Длительное ожидание обследования </a:t>
                      </a:r>
                    </a:p>
                    <a:p>
                      <a:r>
                        <a:rPr lang="ru-RU" sz="300" dirty="0" smtClean="0"/>
                        <a:t>перед госпитализацией</a:t>
                      </a:r>
                    </a:p>
                    <a:p>
                      <a:pPr algn="l" fontAlgn="b"/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Нет четкого алгоритма действий</a:t>
                      </a:r>
                      <a:b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Евдокимов И.Ю.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6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 </a:t>
                      </a:r>
                      <a:r>
                        <a:rPr lang="ru-RU" sz="300" dirty="0" smtClean="0"/>
                        <a:t>. Неудовлетворенность пациентов  в  работе поликлиники</a:t>
                      </a:r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Привычка  приходить не по времени</a:t>
                      </a:r>
                      <a:b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Принимать строго по времени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Мельчакова Г.А.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12"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сформированны заявки на преоборудование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Аристархова Л.М.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6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устаревшее компьютерное оборудование </a:t>
                      </a:r>
                      <a:b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6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Длительное стояние в очереди к врачу</a:t>
                      </a:r>
                      <a:b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2"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2"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2"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2"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2"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2"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2"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2"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2"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2"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2"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2"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00" b="0" i="0" u="none" strike="noStrike">
                          <a:solidFill>
                            <a:srgbClr val="CCCC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vert="vert27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808080"/>
                        </a:solidFill>
                        <a:latin typeface="Calibri"/>
                      </a:endParaRP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808080"/>
                        </a:solidFill>
                        <a:latin typeface="Calibri"/>
                      </a:endParaRP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808080"/>
                        </a:solidFill>
                        <a:latin typeface="Calibri"/>
                      </a:endParaRP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808080"/>
                        </a:solidFill>
                        <a:latin typeface="Calibri"/>
                      </a:endParaRP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808080"/>
                        </a:solidFill>
                        <a:latin typeface="Calibri"/>
                      </a:endParaRP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808080"/>
                        </a:solidFill>
                        <a:latin typeface="Calibri"/>
                      </a:endParaRP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808080"/>
                        </a:solidFill>
                        <a:latin typeface="Calibri"/>
                      </a:endParaRP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808080"/>
                        </a:solidFill>
                        <a:latin typeface="Calibri"/>
                      </a:endParaRPr>
                    </a:p>
                  </a:txBody>
                  <a:tcPr marL="2619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839"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4053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Команда проекта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45974127"/>
              </p:ext>
            </p:extLst>
          </p:nvPr>
        </p:nvGraphicFramePr>
        <p:xfrm>
          <a:off x="142844" y="581449"/>
          <a:ext cx="8858312" cy="4859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5752"/>
                <a:gridCol w="1285884"/>
                <a:gridCol w="1857388"/>
                <a:gridCol w="5429288"/>
              </a:tblGrid>
              <a:tr h="25609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Должность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Ответственный за этап участия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0279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Евдокимов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Ю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Нач.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мед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Планирование мероприятий. Экспертная оценка этапов проекта. Координация процессов проекта. Контроль за ведением проекта. Организация мероприятий по а</a:t>
                      </a:r>
                      <a:r>
                        <a:rPr lang="ru-RU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нализу причин,  недостатков текущего состояния, разработке алгоритмов, </a:t>
                      </a:r>
                      <a:r>
                        <a:rPr lang="ru-RU" sz="11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СОПов</a:t>
                      </a:r>
                      <a:r>
                        <a:rPr lang="ru-RU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стандартов работы с пациентами. Анализ результатов проекта.</a:t>
                      </a:r>
                    </a:p>
                  </a:txBody>
                  <a:tcPr/>
                </a:tc>
              </a:tr>
              <a:tr h="843119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Алексеева О.В.</a:t>
                      </a:r>
                    </a:p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Зам по </a:t>
                      </a:r>
                      <a:r>
                        <a:rPr lang="ru-RU" sz="11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орг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метод работе</a:t>
                      </a:r>
                    </a:p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текущей ситуации. Картирование процесса текущего, целевого.  Разработка алгоритмов, </a:t>
                      </a:r>
                      <a:r>
                        <a:rPr lang="ru-RU" sz="11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СОПов</a:t>
                      </a:r>
                      <a:r>
                        <a:rPr lang="ru-RU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стандартов работы с пациентами. Организация рабочих мест по системе 5С. </a:t>
                      </a:r>
                      <a:r>
                        <a:rPr lang="ru-RU" sz="11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Фотофиксация</a:t>
                      </a:r>
                      <a:r>
                        <a:rPr lang="ru-RU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Анализ амбулаторных карт и историй болезни перед проверкой Мониторинг замечаний по результатам экспертизы. Отчет о проведенных работах .</a:t>
                      </a: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3457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Рябчикова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Л.И.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1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старшая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медсестра</a:t>
                      </a: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1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Проведение анализа текущей ситуации, причин. Картирование процесса Разработка алгоритмов, , </a:t>
                      </a:r>
                      <a:r>
                        <a:rPr lang="ru-RU" sz="11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СОПов</a:t>
                      </a:r>
                      <a:r>
                        <a:rPr lang="ru-RU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стандартов работы с пациентами. Анализ результатов проекта. </a:t>
                      </a:r>
                      <a:r>
                        <a:rPr lang="ru-RU" sz="11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Фотофиксация</a:t>
                      </a:r>
                      <a:r>
                        <a:rPr lang="ru-RU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Муртазина Н Г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Медицинская сестра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текущей ситуации. Картирование процесса текущего, целевого. Проведение хронометража. Разработка алгоритмов, СОПов, стандартов работы с пациентами. Организация рабочих мест по системе 5С. Фотофиксация. </a:t>
                      </a: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3219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Хайруллина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Ю.А.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Врач педиатр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Организация мероприятий по а</a:t>
                      </a:r>
                      <a:r>
                        <a:rPr lang="ru-RU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нализу причин,  недостатков текущего состояния, разработке алгоритмов, </a:t>
                      </a:r>
                      <a:r>
                        <a:rPr lang="ru-RU" sz="11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СОПов</a:t>
                      </a:r>
                      <a:r>
                        <a:rPr lang="ru-RU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стандартов работы с пациентами. Анализ результатов проекта.</a:t>
                      </a:r>
                      <a:endParaRPr lang="ru-RU" sz="11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7606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Паспорт проекта 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«Совершенствование внутреннего контроля качества и безопасности медицинской деятельности »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БУЗ УР «Кизнерская РБ МЗ УР»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83968836"/>
              </p:ext>
            </p:extLst>
          </p:nvPr>
        </p:nvGraphicFramePr>
        <p:xfrm>
          <a:off x="142844" y="813549"/>
          <a:ext cx="8893652" cy="48391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6826"/>
                <a:gridCol w="4446826"/>
              </a:tblGrid>
              <a:tr h="624648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УТВЕРЖДАЮ: 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Главный врач БУЗ УР «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Кизнерская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РБ МЗ УР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» 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_А.М.Гайнцев</a:t>
                      </a:r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ru-RU" sz="10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        (подпись)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Согласовано:</a:t>
                      </a:r>
                    </a:p>
                    <a:p>
                      <a:pPr algn="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РЦ ПМСП</a:t>
                      </a:r>
                    </a:p>
                    <a:p>
                      <a:pPr algn="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___________________________________</a:t>
                      </a:r>
                    </a:p>
                  </a:txBody>
                  <a:tcPr/>
                </a:tc>
              </a:tr>
              <a:tr h="1698261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Блок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1.  Вовлеченные лица и рамки проекта: </a:t>
                      </a:r>
                    </a:p>
                    <a:p>
                      <a:pPr marL="342900" indent="-342900" algn="just">
                        <a:buNone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Заказчик проекта: </a:t>
                      </a:r>
                      <a:r>
                        <a:rPr lang="ru-RU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лавный врач БУЗ УР «</a:t>
                      </a:r>
                      <a:r>
                        <a:rPr lang="ru-RU" sz="10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Кизнерская</a:t>
                      </a:r>
                      <a:r>
                        <a:rPr lang="ru-RU" sz="10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РБ МЗ УР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А.М.Гайнцев</a:t>
                      </a:r>
                      <a:endParaRPr lang="ru-RU" sz="10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Процесс: </a:t>
                      </a:r>
                      <a:r>
                        <a:rPr lang="ru-RU" sz="10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Управление качеством и безопасностью в БУЗ </a:t>
                      </a:r>
                      <a:r>
                        <a:rPr lang="ru-RU" sz="1000" b="1" i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Кизнерская</a:t>
                      </a:r>
                      <a:r>
                        <a:rPr lang="ru-RU" sz="10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РБ</a:t>
                      </a:r>
                      <a:endParaRPr lang="ru-RU" sz="1000" b="0" i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Границы процесса: анализ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мед документации до экспертизы</a:t>
                      </a: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342900" indent="-342900" algn="just">
                        <a:buNone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после проведенной экспертизы</a:t>
                      </a:r>
                      <a:endParaRPr lang="ru-RU" sz="10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Руководитель проекта:Евдокимов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Ю</a:t>
                      </a:r>
                      <a:endParaRPr lang="ru-RU" sz="1000" b="0" i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Команда проекта: Евдокимов И Ю. 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Алексеева О.В </a:t>
                      </a:r>
                      <a:r>
                        <a:rPr lang="ru-RU" sz="10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айруллина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Ю.А. 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Рябчикова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Л.И</a:t>
                      </a: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0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Муртазина</a:t>
                      </a: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Н.Г</a:t>
                      </a:r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0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ru-RU" sz="10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Блок 2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Обоснование выбора,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основные проблемы..                    </a:t>
                      </a:r>
                    </a:p>
                    <a:p>
                      <a:pPr algn="l"/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1.Несоблюдение клинических рекомендации врачами ведущих амбулаторный прием, стационарное лечение</a:t>
                      </a:r>
                    </a:p>
                    <a:p>
                      <a:pPr algn="l"/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2. Необоснованность госпитализаций</a:t>
                      </a:r>
                    </a:p>
                    <a:p>
                      <a:pPr algn="l"/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3.   Большой  срок ожидания обследования перед госпитализацией                                </a:t>
                      </a:r>
                    </a:p>
                    <a:p>
                      <a:pPr algn="l"/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 .Неудовлетворенность мед работников получения стимулирующими выплатами.                                                                                                             </a:t>
                      </a:r>
                    </a:p>
                  </a:txBody>
                  <a:tcPr/>
                </a:tc>
              </a:tr>
              <a:tr h="2421087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Блок 3. Цель и плановый эффект:</a:t>
                      </a:r>
                    </a:p>
                    <a:p>
                      <a:pPr marL="342900" indent="-342900" algn="just">
                        <a:buNone/>
                      </a:pPr>
                      <a:endParaRPr lang="ru-RU" sz="1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ru-RU" sz="1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ru-RU" sz="1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ru-RU" sz="1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ru-RU" sz="1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ru-RU" sz="1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ru-RU" sz="1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ru-RU" sz="1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ru-RU" sz="1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ru-RU" sz="1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Эффекты :1. Максимальное снижение штрафов и удержаний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2. увеличение стимулирующий выплат мед работникам участвующих в оказании мед помощи</a:t>
                      </a:r>
                    </a:p>
                    <a:p>
                      <a:pPr marL="342900" indent="-342900" algn="l">
                        <a:buNone/>
                      </a:pPr>
                      <a:endParaRPr lang="ru-RU" sz="10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Блок 4.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Ключевые события проекта:</a:t>
                      </a:r>
                    </a:p>
                    <a:p>
                      <a:pPr algn="just"/>
                      <a:endParaRPr lang="ru-RU" sz="1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 algn="just">
                        <a:buAutoNum type="arabicPeriod"/>
                      </a:pP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Старт проекта  - 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01.11.2023 г</a:t>
                      </a:r>
                    </a:p>
                    <a:p>
                      <a:pPr marL="228600" indent="-228600" algn="just">
                        <a:buAutoNum type="arabicPeriod"/>
                      </a:pPr>
                      <a:endParaRPr lang="ru-RU" sz="10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 algn="just">
                        <a:buAutoNum type="arabicPeriod"/>
                      </a:pPr>
                      <a:r>
                        <a:rPr lang="ru-RU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</a:t>
                      </a: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текущей ситуации</a:t>
                      </a:r>
                      <a:endParaRPr lang="ru-RU" sz="1000" b="0" i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 algn="just">
                        <a:buNone/>
                      </a:pP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 поиск и выявление проблем</a:t>
                      </a:r>
                      <a:endParaRPr lang="ru-RU" sz="1000" b="0" i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 algn="just">
                        <a:buNone/>
                      </a:pP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3. Разработка целевой карты процесса</a:t>
                      </a:r>
                      <a:endParaRPr lang="ru-RU" sz="1000" b="0" i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 algn="just">
                        <a:buFontTx/>
                        <a:buNone/>
                      </a:pP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4. Разработка дорожной карты реализации проекта</a:t>
                      </a:r>
                      <a:endParaRPr lang="ru-RU" sz="1000" b="0" i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 algn="just">
                        <a:buFontTx/>
                        <a:buNone/>
                      </a:pP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5.  </a:t>
                      </a:r>
                      <a:r>
                        <a:rPr lang="en-US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Kick-off</a:t>
                      </a: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(защита паспорта проекта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228600" indent="-228600" algn="just">
                        <a:buNone/>
                      </a:pP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6. Внедрение улучшений 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</a:p>
                    <a:p>
                      <a:pPr marL="228600" indent="-228600" algn="just">
                        <a:buNone/>
                      </a:pP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7. Мониторинг устойчивости –</a:t>
                      </a:r>
                      <a:endParaRPr lang="ru-RU" sz="1000" b="0" i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 algn="just">
                        <a:buNone/>
                      </a:pPr>
                      <a:endParaRPr lang="ru-RU" sz="10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Закрытие проекта </a:t>
                      </a:r>
                      <a:r>
                        <a:rPr lang="ru-RU" sz="10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–   12.04.2024г</a:t>
                      </a:r>
                      <a:endParaRPr lang="ru-RU" sz="10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04042333"/>
              </p:ext>
            </p:extLst>
          </p:nvPr>
        </p:nvGraphicFramePr>
        <p:xfrm>
          <a:off x="214282" y="3643314"/>
          <a:ext cx="4214842" cy="13147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78578"/>
                <a:gridCol w="863543"/>
                <a:gridCol w="772721"/>
              </a:tblGrid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цели, </a:t>
                      </a:r>
                      <a:endParaRPr lang="ru-RU" sz="9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ед. измерения 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latin typeface="Times New Roman"/>
                          <a:ea typeface="Times New Roman"/>
                          <a:cs typeface="Times New Roman"/>
                        </a:rPr>
                        <a:t>Текущий </a:t>
                      </a:r>
                      <a:r>
                        <a:rPr lang="ru-RU" sz="900" b="1" kern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показатель  </a:t>
                      </a:r>
                      <a:r>
                        <a:rPr lang="ru-RU" sz="900" b="1" kern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тыс</a:t>
                      </a:r>
                      <a:r>
                        <a:rPr lang="ru-RU" sz="900" b="1" kern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900" b="1" kern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руб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Целевой    показатель</a:t>
                      </a:r>
                      <a:r>
                        <a:rPr lang="ru-RU" sz="900" b="1" kern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900" b="1" kern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тыс</a:t>
                      </a:r>
                      <a:r>
                        <a:rPr lang="ru-RU" sz="900" b="1" kern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900" b="1" kern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руб</a:t>
                      </a:r>
                      <a:r>
                        <a:rPr lang="ru-RU" sz="900" b="1" kern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7501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Уменьшение</a:t>
                      </a:r>
                      <a:r>
                        <a:rPr lang="ru-RU" sz="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суммы штрафов при экспертизе качества мед помощи (</a:t>
                      </a:r>
                      <a:r>
                        <a:rPr lang="ru-RU" sz="9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Ингосстрах</a:t>
                      </a:r>
                      <a:r>
                        <a:rPr lang="ru-RU" sz="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     </a:t>
                      </a:r>
                      <a:endParaRPr lang="ru-RU" sz="9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551917.52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baseline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250000       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5856" y="332656"/>
            <a:ext cx="22543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Граф связей</a:t>
            </a:r>
            <a:endParaRPr lang="ru-RU" sz="3200" dirty="0"/>
          </a:p>
        </p:txBody>
      </p:sp>
      <p:sp>
        <p:nvSpPr>
          <p:cNvPr id="3" name="Пятно 1 2"/>
          <p:cNvSpPr/>
          <p:nvPr/>
        </p:nvSpPr>
        <p:spPr>
          <a:xfrm>
            <a:off x="971600" y="2132856"/>
            <a:ext cx="720080" cy="842392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4" name="Пятно 1 3"/>
          <p:cNvSpPr/>
          <p:nvPr/>
        </p:nvSpPr>
        <p:spPr>
          <a:xfrm>
            <a:off x="2267744" y="1700808"/>
            <a:ext cx="792088" cy="864096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5" name="Пятно 1 4"/>
          <p:cNvSpPr/>
          <p:nvPr/>
        </p:nvSpPr>
        <p:spPr>
          <a:xfrm>
            <a:off x="3563888" y="2564904"/>
            <a:ext cx="792088" cy="864096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6" name="Пятно 1 5"/>
          <p:cNvSpPr/>
          <p:nvPr/>
        </p:nvSpPr>
        <p:spPr>
          <a:xfrm>
            <a:off x="3419872" y="4005064"/>
            <a:ext cx="720080" cy="792088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7" name="Пятно 1 6"/>
          <p:cNvSpPr/>
          <p:nvPr/>
        </p:nvSpPr>
        <p:spPr>
          <a:xfrm>
            <a:off x="2195736" y="4149080"/>
            <a:ext cx="648072" cy="864096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508104" y="1412776"/>
            <a:ext cx="3242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1</a:t>
            </a:r>
            <a:r>
              <a:rPr lang="ru-RU" dirty="0" smtClean="0"/>
              <a:t>.</a:t>
            </a:r>
            <a:r>
              <a:rPr lang="ru-RU" sz="1200" dirty="0" smtClean="0"/>
              <a:t>Низкая мотивация медицинских работников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643570" y="2571744"/>
            <a:ext cx="2520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3.Недостаточная укомплектованность терапевтами</a:t>
            </a:r>
            <a:endParaRPr lang="ru-RU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5652120" y="3212976"/>
            <a:ext cx="22156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/>
              <a:t>4 .Высокая нагрузка  у терапевтов</a:t>
            </a:r>
            <a:endParaRPr lang="ru-RU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5652120" y="3645024"/>
            <a:ext cx="269496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/>
              <a:t>5 .Длительное ожидание обследования </a:t>
            </a:r>
          </a:p>
          <a:p>
            <a:r>
              <a:rPr lang="ru-RU" sz="1100" dirty="0" smtClean="0"/>
              <a:t>перед госпитализацией</a:t>
            </a:r>
            <a:endParaRPr lang="ru-RU" sz="1100" dirty="0"/>
          </a:p>
        </p:txBody>
      </p:sp>
      <p:sp>
        <p:nvSpPr>
          <p:cNvPr id="13" name="Пятно 1 12"/>
          <p:cNvSpPr/>
          <p:nvPr/>
        </p:nvSpPr>
        <p:spPr>
          <a:xfrm>
            <a:off x="971600" y="3861048"/>
            <a:ext cx="720080" cy="792088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508104" y="4149081"/>
            <a:ext cx="27363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6. Неудовлетворенность пациентов  в  работе поликлиники</a:t>
            </a:r>
            <a:endParaRPr lang="ru-RU" sz="1100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flipH="1" flipV="1">
            <a:off x="1619672" y="2852936"/>
            <a:ext cx="792088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2627784" y="4149080"/>
            <a:ext cx="86409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7" idx="0"/>
          </p:cNvCxnSpPr>
          <p:nvPr/>
        </p:nvCxnSpPr>
        <p:spPr>
          <a:xfrm flipV="1">
            <a:off x="2631444" y="2996952"/>
            <a:ext cx="1004452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1619672" y="4077072"/>
            <a:ext cx="57606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3" idx="0"/>
          </p:cNvCxnSpPr>
          <p:nvPr/>
        </p:nvCxnSpPr>
        <p:spPr>
          <a:xfrm flipV="1">
            <a:off x="1455720" y="2348880"/>
            <a:ext cx="956040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5" idx="1"/>
          </p:cNvCxnSpPr>
          <p:nvPr/>
        </p:nvCxnSpPr>
        <p:spPr>
          <a:xfrm flipH="1">
            <a:off x="1619672" y="2909542"/>
            <a:ext cx="1944216" cy="10955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ятно 1 21"/>
          <p:cNvSpPr/>
          <p:nvPr/>
        </p:nvSpPr>
        <p:spPr>
          <a:xfrm>
            <a:off x="1000100" y="2143116"/>
            <a:ext cx="720080" cy="842392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5572132" y="2000240"/>
            <a:ext cx="278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2. Нет клинических рекомендация на рабочих местах </a:t>
            </a:r>
            <a:endParaRPr lang="ru-RU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Карта потока создания ценностей (КПСЦ) до улучшения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556792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Вход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86116" y="1643050"/>
            <a:ext cx="1008112" cy="11521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Регистратура поликлиники поиска амбулаторной карта пациента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43636" y="1643050"/>
            <a:ext cx="914400" cy="1143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Заполнение отсутствующих записей перед экспертизой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43438" y="1643050"/>
            <a:ext cx="914400" cy="1143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Осмотр амбулаторной карты медицинской сестрой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572396" y="1571612"/>
            <a:ext cx="1008682" cy="12144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 результатов экспертизы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643834" y="3214686"/>
            <a:ext cx="928694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Претензионная работа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000628" y="5357826"/>
            <a:ext cx="792088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857356" y="1571612"/>
            <a:ext cx="936104" cy="12744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 запроса от страховой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1475656" y="1772816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трелка вправо 27"/>
          <p:cNvSpPr/>
          <p:nvPr/>
        </p:nvSpPr>
        <p:spPr>
          <a:xfrm>
            <a:off x="2987824" y="1916832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>
            <a:off x="5652120" y="1916832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7956376" y="2924944"/>
            <a:ext cx="288032" cy="28803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>
            <a:off x="4355976" y="1916832"/>
            <a:ext cx="216024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>
            <a:off x="7236296" y="2132856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 rot="3687890">
            <a:off x="6287227" y="5504957"/>
            <a:ext cx="288032" cy="30790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одержимое 63"/>
          <p:cNvSpPr>
            <a:spLocks noGrp="1"/>
          </p:cNvSpPr>
          <p:nvPr>
            <p:ph idx="1"/>
          </p:nvPr>
        </p:nvSpPr>
        <p:spPr>
          <a:xfrm rot="226330">
            <a:off x="506347" y="2311658"/>
            <a:ext cx="1073631" cy="1144776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5" name="Пятно 1 64"/>
          <p:cNvSpPr/>
          <p:nvPr/>
        </p:nvSpPr>
        <p:spPr>
          <a:xfrm>
            <a:off x="2500298" y="2928934"/>
            <a:ext cx="1071570" cy="107157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6" name="Пятно 1 65"/>
          <p:cNvSpPr/>
          <p:nvPr/>
        </p:nvSpPr>
        <p:spPr>
          <a:xfrm>
            <a:off x="3857620" y="2786058"/>
            <a:ext cx="1071570" cy="1143008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67" name="Пятно 1 66"/>
          <p:cNvSpPr/>
          <p:nvPr/>
        </p:nvSpPr>
        <p:spPr>
          <a:xfrm>
            <a:off x="4143372" y="928670"/>
            <a:ext cx="642942" cy="785818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8" name="Пятно 1 67"/>
          <p:cNvSpPr/>
          <p:nvPr/>
        </p:nvSpPr>
        <p:spPr>
          <a:xfrm>
            <a:off x="2571736" y="928670"/>
            <a:ext cx="857256" cy="857256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69" name="Пятно 1 68"/>
          <p:cNvSpPr/>
          <p:nvPr/>
        </p:nvSpPr>
        <p:spPr>
          <a:xfrm>
            <a:off x="6143636" y="3861048"/>
            <a:ext cx="1214446" cy="1211026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7286644" y="4714884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Доведение замечаний до врачей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трелка вниз 28"/>
          <p:cNvSpPr/>
          <p:nvPr/>
        </p:nvSpPr>
        <p:spPr>
          <a:xfrm>
            <a:off x="7779711" y="4214818"/>
            <a:ext cx="364189" cy="285752"/>
          </a:xfrm>
          <a:prstGeom prst="downArrow">
            <a:avLst>
              <a:gd name="adj1" fmla="val 46240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Карта потока создания ценностей (КПСЦ) после улучшения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14348" y="1571612"/>
            <a:ext cx="1143008" cy="12093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вход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428860" y="1643050"/>
            <a:ext cx="1357322" cy="1143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 запроса от страховой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14810" y="1643050"/>
            <a:ext cx="1071570" cy="1143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Осмотр амбулаторной карты медицинской сестрой, совместно с врачом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786446" y="1628800"/>
            <a:ext cx="1377842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Заполнение отсутствующих записей перед экспертизой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596336" y="1844824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 результатов экспертизы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929454" y="3356992"/>
            <a:ext cx="1581282" cy="12150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Разбор полученных результатов экспертизы совместно с врачом допустившим недочеты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168222" y="5000046"/>
            <a:ext cx="1885060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трелка вправо 27"/>
          <p:cNvSpPr/>
          <p:nvPr/>
        </p:nvSpPr>
        <p:spPr>
          <a:xfrm>
            <a:off x="2000232" y="2071678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>
            <a:off x="5429256" y="2071678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7956376" y="2924944"/>
            <a:ext cx="288032" cy="28803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>
            <a:off x="3929058" y="2071678"/>
            <a:ext cx="216024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>
            <a:off x="7236296" y="2132856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 rot="4557262">
            <a:off x="7350202" y="4822020"/>
            <a:ext cx="288032" cy="589092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одержимое 17"/>
          <p:cNvSpPr>
            <a:spLocks noGrp="1"/>
          </p:cNvSpPr>
          <p:nvPr>
            <p:ph idx="1"/>
          </p:nvPr>
        </p:nvSpPr>
        <p:spPr>
          <a:xfrm>
            <a:off x="2643174" y="2928934"/>
            <a:ext cx="928694" cy="71438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40000" lnSpcReduction="20000"/>
          </a:bodyPr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22" name="Пятно 1 21"/>
          <p:cNvSpPr/>
          <p:nvPr/>
        </p:nvSpPr>
        <p:spPr>
          <a:xfrm>
            <a:off x="3643306" y="2857496"/>
            <a:ext cx="642942" cy="785818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Карта идеального состояния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125538"/>
          <a:ext cx="8229600" cy="5000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/>
        </p:nvGraphicFramePr>
        <p:xfrm>
          <a:off x="500034" y="1214422"/>
          <a:ext cx="8277500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Сумма удержаний и штрафов в БУЗ УР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Кизнерская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РБ от страховой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Ингосстрах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15816" y="476672"/>
            <a:ext cx="2205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Диаграмма </a:t>
            </a:r>
            <a:r>
              <a:rPr lang="ru-RU" dirty="0" err="1" smtClean="0"/>
              <a:t>Исикавы</a:t>
            </a:r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V="1">
            <a:off x="467544" y="3212976"/>
            <a:ext cx="756084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5436096" y="1628800"/>
            <a:ext cx="1512168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5940152" y="3284984"/>
            <a:ext cx="936104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635896" y="1556792"/>
            <a:ext cx="1512168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16" idx="0"/>
          </p:cNvCxnSpPr>
          <p:nvPr/>
        </p:nvCxnSpPr>
        <p:spPr>
          <a:xfrm flipV="1">
            <a:off x="4175956" y="3284984"/>
            <a:ext cx="972108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1907704" y="1628800"/>
            <a:ext cx="1368152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2411760" y="3284984"/>
            <a:ext cx="936104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8063880" y="2636912"/>
            <a:ext cx="108012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Почему возникают штрафные санкции</a:t>
            </a:r>
            <a:endParaRPr lang="ru-RU" sz="1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971600" y="1124744"/>
            <a:ext cx="151216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люди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987824" y="1124744"/>
            <a:ext cx="151216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процесс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860032" y="1124744"/>
            <a:ext cx="172819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оборудование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187624" y="4869160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материал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275856" y="4869160"/>
            <a:ext cx="18002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среда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364088" y="4869160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</a:t>
            </a:r>
            <a:endParaRPr lang="ru-RU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4644008" y="1988840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716017" y="1772817"/>
            <a:ext cx="20162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устаревшее компьютерное оборудование </a:t>
            </a:r>
            <a:endParaRPr lang="ru-RU" sz="800" dirty="0"/>
          </a:p>
        </p:txBody>
      </p:sp>
      <p:sp>
        <p:nvSpPr>
          <p:cNvPr id="20" name="TextBox 19"/>
          <p:cNvSpPr txBox="1"/>
          <p:nvPr/>
        </p:nvSpPr>
        <p:spPr>
          <a:xfrm>
            <a:off x="5004048" y="2204864"/>
            <a:ext cx="16786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/>
              <a:t>Высокая загрузка аппаратов, сбои</a:t>
            </a:r>
            <a:endParaRPr lang="ru-RU" sz="800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5148064" y="2492896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364088" y="3645024"/>
            <a:ext cx="25651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/>
              <a:t>Нет внедрены в практику клинические рекомендации</a:t>
            </a:r>
            <a:endParaRPr lang="ru-RU" sz="800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5292080" y="3933056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843808" y="2060848"/>
            <a:ext cx="18592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Не могут записаться через ЕГПУ</a:t>
            </a:r>
            <a:endParaRPr lang="ru-RU" sz="800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3059832" y="2276872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843808" y="2420888"/>
            <a:ext cx="23239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Длительное стояние в очереди к врачу</a:t>
            </a:r>
            <a:endParaRPr lang="ru-RU" sz="800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3203848" y="2636912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 rot="10800000" flipV="1">
            <a:off x="3584856" y="3429000"/>
            <a:ext cx="1415772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ru-RU" sz="800" dirty="0" smtClean="0"/>
              <a:t>Много предрассудков</a:t>
            </a:r>
            <a:endParaRPr lang="ru-RU" sz="800" dirty="0"/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3286116" y="3786190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67544" y="2276872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Мало информации по  возможной записи</a:t>
            </a:r>
          </a:p>
          <a:p>
            <a:endParaRPr lang="ru-RU" sz="800" dirty="0" smtClean="0"/>
          </a:p>
          <a:p>
            <a:r>
              <a:rPr lang="ru-RU" sz="800" dirty="0" smtClean="0"/>
              <a:t> на прием к терапевту</a:t>
            </a:r>
            <a:endParaRPr lang="ru-RU" sz="800" dirty="0"/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539552" y="2492896"/>
            <a:ext cx="20162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071802" y="3857628"/>
            <a:ext cx="19288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Привычка  приходить не по времени</a:t>
            </a:r>
            <a:endParaRPr lang="ru-RU" sz="800" dirty="0"/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2928926" y="4214818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39552" y="2924944"/>
            <a:ext cx="18389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/>
              <a:t>Низкая  финансовая мотивация врача</a:t>
            </a:r>
            <a:endParaRPr lang="ru-RU" sz="800" dirty="0"/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539552" y="3140968"/>
            <a:ext cx="25922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2946</TotalTime>
  <Words>939</Words>
  <Application>Microsoft Office PowerPoint</Application>
  <PresentationFormat>Экран (4:3)</PresentationFormat>
  <Paragraphs>2923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Паспорт проекта  «Совершенствование внутреннего контроля качества и безопасности медицинской деятельности «Кизнерская РБ МЗ УР»</vt:lpstr>
      <vt:lpstr>Команда проекта</vt:lpstr>
      <vt:lpstr>Паспорт проекта  «Совершенствование внутреннего контроля качества и безопасности медицинской деятельности » в БУЗ УР «Кизнерская РБ МЗ УР»</vt:lpstr>
      <vt:lpstr>Слайд 4</vt:lpstr>
      <vt:lpstr> Карта потока создания ценностей (КПСЦ) до улучшения  </vt:lpstr>
      <vt:lpstr> Карта потока создания ценностей (КПСЦ) после улучшения  </vt:lpstr>
      <vt:lpstr>Карта идеального состояния</vt:lpstr>
      <vt:lpstr>Сумма удержаний и штрафов в БУЗ УР Кизнерская РБ от страховой Ингосстрах</vt:lpstr>
      <vt:lpstr>Слайд 9</vt:lpstr>
      <vt:lpstr>Пирамида проблем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Паспорт проекта «Оптимизация работы регистратуры и картохранилища» в БУЗ УР «ГКБ № 9 МЗ УР»</dc:title>
  <dc:creator>p-shutova-nu</dc:creator>
  <cp:lastModifiedBy>User</cp:lastModifiedBy>
  <cp:revision>377</cp:revision>
  <dcterms:created xsi:type="dcterms:W3CDTF">2018-05-01T13:03:23Z</dcterms:created>
  <dcterms:modified xsi:type="dcterms:W3CDTF">2023-12-20T05:47:25Z</dcterms:modified>
</cp:coreProperties>
</file>