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72" r:id="rId5"/>
    <p:sldId id="262" r:id="rId6"/>
    <p:sldId id="263" r:id="rId7"/>
    <p:sldId id="274" r:id="rId8"/>
    <p:sldId id="266" r:id="rId9"/>
    <p:sldId id="267" r:id="rId10"/>
    <p:sldId id="268" r:id="rId11"/>
    <p:sldId id="269" r:id="rId12"/>
    <p:sldId id="270" r:id="rId13"/>
    <p:sldId id="265" r:id="rId14"/>
    <p:sldId id="271" r:id="rId15"/>
  </p:sldIdLst>
  <p:sldSz cx="9144000" cy="5143500" type="screen16x9"/>
  <p:notesSz cx="6735763" cy="9866313"/>
  <p:defaultTextStyle>
    <a:defPPr>
      <a:defRPr lang="ru-RU"/>
    </a:defPPr>
    <a:lvl1pPr marL="0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7502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5004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2505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0007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87510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05011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22513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40015" algn="l" defTabSz="83500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292" autoAdjust="0"/>
    <p:restoredTop sz="94660"/>
  </p:normalViewPr>
  <p:slideViewPr>
    <p:cSldViewPr showGuides="1">
      <p:cViewPr>
        <p:scale>
          <a:sx n="100" d="100"/>
          <a:sy n="100" d="100"/>
        </p:scale>
        <p:origin x="-1314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BD47C-5B00-4EEC-A589-0EE874E2941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E513E41-B7C0-4062-88BD-D69411E2ABF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841B8E8-F347-43BB-B943-D0415CBCF175}" type="parTrans" cxnId="{6B836AFE-F17B-4047-9E7B-116F3A76D239}">
      <dgm:prSet/>
      <dgm:spPr/>
      <dgm:t>
        <a:bodyPr/>
        <a:lstStyle/>
        <a:p>
          <a:endParaRPr lang="ru-RU"/>
        </a:p>
      </dgm:t>
    </dgm:pt>
    <dgm:pt modelId="{2610F863-A5F2-420B-B372-F76E692362E8}" type="sibTrans" cxnId="{6B836AFE-F17B-4047-9E7B-116F3A76D239}">
      <dgm:prSet/>
      <dgm:spPr/>
      <dgm:t>
        <a:bodyPr/>
        <a:lstStyle/>
        <a:p>
          <a:endParaRPr lang="ru-RU"/>
        </a:p>
      </dgm:t>
    </dgm:pt>
    <dgm:pt modelId="{8E2CA9FA-666C-4CF5-B9F0-D4F65F5C40A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Прохождение диспансерного наблюдения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C7F5CF4-1128-4BD2-B1E2-F158A4E308E1}" type="parTrans" cxnId="{D2297B10-3AEF-4AD5-9DA3-8D00FDCA1767}">
      <dgm:prSet/>
      <dgm:spPr/>
      <dgm:t>
        <a:bodyPr/>
        <a:lstStyle/>
        <a:p>
          <a:endParaRPr lang="ru-RU"/>
        </a:p>
      </dgm:t>
    </dgm:pt>
    <dgm:pt modelId="{F7EC7D43-1571-4923-9FF7-BC325EE98C82}" type="sibTrans" cxnId="{D2297B10-3AEF-4AD5-9DA3-8D00FDCA1767}">
      <dgm:prSet/>
      <dgm:spPr/>
      <dgm:t>
        <a:bodyPr/>
        <a:lstStyle/>
        <a:p>
          <a:endParaRPr lang="ru-RU"/>
        </a:p>
      </dgm:t>
    </dgm:pt>
    <dgm:pt modelId="{0DC6E84A-55D3-4AE6-A733-AC8620540E3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Получение результатов и заключений в день обращения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115A6D3-B65B-4951-9A80-BC03D0DD9928}" type="parTrans" cxnId="{0DA9E359-D537-4927-AC66-AA1A9D44FE4B}">
      <dgm:prSet/>
      <dgm:spPr/>
      <dgm:t>
        <a:bodyPr/>
        <a:lstStyle/>
        <a:p>
          <a:endParaRPr lang="ru-RU"/>
        </a:p>
      </dgm:t>
    </dgm:pt>
    <dgm:pt modelId="{A3CF7341-C8E3-493E-9E7E-677CB8E3DBCA}" type="sibTrans" cxnId="{0DA9E359-D537-4927-AC66-AA1A9D44FE4B}">
      <dgm:prSet/>
      <dgm:spPr/>
      <dgm:t>
        <a:bodyPr/>
        <a:lstStyle/>
        <a:p>
          <a:endParaRPr lang="ru-RU"/>
        </a:p>
      </dgm:t>
    </dgm:pt>
    <dgm:pt modelId="{87C8D2B2-DE2A-4709-8758-F772512C38B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Запись на прием к терапевту для диспансерного наблюдения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EE26073-2F86-4A3D-A59F-1CB25482EB0C}" type="parTrans" cxnId="{83822A18-257A-48BB-B2F9-3AAB7E8A84A9}">
      <dgm:prSet/>
      <dgm:spPr/>
      <dgm:t>
        <a:bodyPr/>
        <a:lstStyle/>
        <a:p>
          <a:endParaRPr lang="ru-RU"/>
        </a:p>
      </dgm:t>
    </dgm:pt>
    <dgm:pt modelId="{DACDB0B3-C708-4818-B314-6FE2AA48F40C}" type="sibTrans" cxnId="{83822A18-257A-48BB-B2F9-3AAB7E8A84A9}">
      <dgm:prSet/>
      <dgm:spPr/>
      <dgm:t>
        <a:bodyPr/>
        <a:lstStyle/>
        <a:p>
          <a:endParaRPr lang="ru-RU"/>
        </a:p>
      </dgm:t>
    </dgm:pt>
    <dgm:pt modelId="{EDAEE850-93E3-405A-9473-2C07EB594FD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Снижение случаев госпитализации у лиц с высоки СС риском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B5905BA-6020-422F-8662-0FD390D7A085}" type="parTrans" cxnId="{64FD1954-8ECB-49C4-9C13-495B205E4237}">
      <dgm:prSet/>
      <dgm:spPr/>
      <dgm:t>
        <a:bodyPr/>
        <a:lstStyle/>
        <a:p>
          <a:endParaRPr lang="ru-RU"/>
        </a:p>
      </dgm:t>
    </dgm:pt>
    <dgm:pt modelId="{50B470BB-FDBA-40DA-953A-97A92B3F8C82}" type="sibTrans" cxnId="{64FD1954-8ECB-49C4-9C13-495B205E4237}">
      <dgm:prSet/>
      <dgm:spPr/>
      <dgm:t>
        <a:bodyPr/>
        <a:lstStyle/>
        <a:p>
          <a:endParaRPr lang="ru-RU"/>
        </a:p>
      </dgm:t>
    </dgm:pt>
    <dgm:pt modelId="{C61062DC-82BD-4DD4-8E43-9D8C0E9DDE2B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Выход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4EFFB9D-574F-40D2-8EB8-F6F62B6527E5}" type="parTrans" cxnId="{CC7AF1F7-745B-4002-80C1-4074C2F1B46E}">
      <dgm:prSet/>
      <dgm:spPr/>
      <dgm:t>
        <a:bodyPr/>
        <a:lstStyle/>
        <a:p>
          <a:endParaRPr lang="ru-RU"/>
        </a:p>
      </dgm:t>
    </dgm:pt>
    <dgm:pt modelId="{DE8B92A9-3655-4C6E-8642-12BAA1F02693}" type="sibTrans" cxnId="{CC7AF1F7-745B-4002-80C1-4074C2F1B46E}">
      <dgm:prSet/>
      <dgm:spPr/>
      <dgm:t>
        <a:bodyPr/>
        <a:lstStyle/>
        <a:p>
          <a:endParaRPr lang="ru-RU"/>
        </a:p>
      </dgm:t>
    </dgm:pt>
    <dgm:pt modelId="{341D27AF-4C22-40BA-872F-1118EF0A7D7F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Прохождение ежегодного диспансерного наблюдения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CD86F48-BBCF-4ADD-84A0-20575EC5015F}" type="parTrans" cxnId="{7BA43A49-437D-4734-A52E-D96B979ADD03}">
      <dgm:prSet/>
      <dgm:spPr/>
      <dgm:t>
        <a:bodyPr/>
        <a:lstStyle/>
        <a:p>
          <a:endParaRPr lang="ru-RU"/>
        </a:p>
      </dgm:t>
    </dgm:pt>
    <dgm:pt modelId="{53096DE0-5C36-48CC-9377-86B2BE192EF3}" type="sibTrans" cxnId="{7BA43A49-437D-4734-A52E-D96B979ADD03}">
      <dgm:prSet/>
      <dgm:spPr/>
      <dgm:t>
        <a:bodyPr/>
        <a:lstStyle/>
        <a:p>
          <a:endParaRPr lang="ru-RU"/>
        </a:p>
      </dgm:t>
    </dgm:pt>
    <dgm:pt modelId="{79AB7B66-059F-45BE-8E40-787850762710}" type="pres">
      <dgm:prSet presAssocID="{DFEBD47C-5B00-4EEC-A589-0EE874E294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56116F-860F-4EA0-9F62-65B21CF09E4D}" type="pres">
      <dgm:prSet presAssocID="{6E513E41-B7C0-4062-88BD-D69411E2ABF7}" presName="node" presStyleLbl="node1" presStyleIdx="0" presStyleCnt="7" custScaleX="70890" custScaleY="60226" custLinFactNeighborX="5605" custLinFactNeighborY="-2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CBDB6-74D2-4D2C-AE21-4387B3BD441C}" type="pres">
      <dgm:prSet presAssocID="{2610F863-A5F2-420B-B372-F76E692362E8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5642BCB-8384-4E1E-9235-97D7CB3A30AF}" type="pres">
      <dgm:prSet presAssocID="{2610F863-A5F2-420B-B372-F76E692362E8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0027D872-81F3-407C-932E-4116D2B6CFBC}" type="pres">
      <dgm:prSet presAssocID="{341D27AF-4C22-40BA-872F-1118EF0A7D7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240EC-CBD8-4F57-B7EA-1A19878220B6}" type="pres">
      <dgm:prSet presAssocID="{53096DE0-5C36-48CC-9377-86B2BE192EF3}" presName="sibTrans" presStyleLbl="sibTrans2D1" presStyleIdx="1" presStyleCnt="6"/>
      <dgm:spPr/>
      <dgm:t>
        <a:bodyPr/>
        <a:lstStyle/>
        <a:p>
          <a:endParaRPr lang="ru-RU"/>
        </a:p>
      </dgm:t>
    </dgm:pt>
    <dgm:pt modelId="{43CD11DC-15BB-4532-B6AA-69B0AC7845F1}" type="pres">
      <dgm:prSet presAssocID="{53096DE0-5C36-48CC-9377-86B2BE192EF3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6090ABE1-1FB7-4E84-A2D9-90743E29B4E5}" type="pres">
      <dgm:prSet presAssocID="{87C8D2B2-DE2A-4709-8758-F772512C38BA}" presName="node" presStyleLbl="node1" presStyleIdx="2" presStyleCnt="7" custScaleY="213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F5BC1-85E1-4415-982A-7D6E255357E6}" type="pres">
      <dgm:prSet presAssocID="{DACDB0B3-C708-4818-B314-6FE2AA48F40C}" presName="sibTrans" presStyleLbl="sibTrans2D1" presStyleIdx="2" presStyleCnt="6"/>
      <dgm:spPr/>
      <dgm:t>
        <a:bodyPr/>
        <a:lstStyle/>
        <a:p>
          <a:endParaRPr lang="ru-RU"/>
        </a:p>
      </dgm:t>
    </dgm:pt>
    <dgm:pt modelId="{B67D2533-CB32-4DFE-BB8A-DF60FE261E1B}" type="pres">
      <dgm:prSet presAssocID="{DACDB0B3-C708-4818-B314-6FE2AA48F40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CFB89E57-30B5-4154-935D-E0B9DF883322}" type="pres">
      <dgm:prSet presAssocID="{8E2CA9FA-666C-4CF5-B9F0-D4F65F5C40AE}" presName="node" presStyleLbl="node1" presStyleIdx="3" presStyleCnt="7" custScaleX="131008" custScaleY="167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04068-DF2A-4487-A9E7-D28F706B7019}" type="pres">
      <dgm:prSet presAssocID="{F7EC7D43-1571-4923-9FF7-BC325EE98C82}" presName="sibTrans" presStyleLbl="sibTrans2D1" presStyleIdx="3" presStyleCnt="6"/>
      <dgm:spPr/>
      <dgm:t>
        <a:bodyPr/>
        <a:lstStyle/>
        <a:p>
          <a:endParaRPr lang="ru-RU"/>
        </a:p>
      </dgm:t>
    </dgm:pt>
    <dgm:pt modelId="{B1B80943-23D8-41D5-905D-8784B428ACD4}" type="pres">
      <dgm:prSet presAssocID="{F7EC7D43-1571-4923-9FF7-BC325EE98C8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E728B3D-1740-4EA7-BAAF-14F810174B8B}" type="pres">
      <dgm:prSet presAssocID="{0DC6E84A-55D3-4AE6-A733-AC8620540E3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6DA26-6DE5-499D-8D80-01E47F1B82F7}" type="pres">
      <dgm:prSet presAssocID="{A3CF7341-C8E3-493E-9E7E-677CB8E3DBC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6499A172-6B53-48D6-B7F9-D96345665683}" type="pres">
      <dgm:prSet presAssocID="{A3CF7341-C8E3-493E-9E7E-677CB8E3DBC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18F99BAA-F88E-4653-842D-0095B64815D0}" type="pres">
      <dgm:prSet presAssocID="{EDAEE850-93E3-405A-9473-2C07EB594FDA}" presName="node" presStyleLbl="node1" presStyleIdx="5" presStyleCnt="7" custScaleX="117269" custScaleY="118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5768A-DAD5-45EA-8A13-505F0897CAC7}" type="pres">
      <dgm:prSet presAssocID="{50B470BB-FDBA-40DA-953A-97A92B3F8C82}" presName="sibTrans" presStyleLbl="sibTrans2D1" presStyleIdx="5" presStyleCnt="6"/>
      <dgm:spPr/>
      <dgm:t>
        <a:bodyPr/>
        <a:lstStyle/>
        <a:p>
          <a:endParaRPr lang="ru-RU"/>
        </a:p>
      </dgm:t>
    </dgm:pt>
    <dgm:pt modelId="{F60880C5-7A6B-4336-B27C-F51DA68FD216}" type="pres">
      <dgm:prSet presAssocID="{50B470BB-FDBA-40DA-953A-97A92B3F8C82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B716B594-4B92-40AC-94B5-4F7B3BD380D3}" type="pres">
      <dgm:prSet presAssocID="{C61062DC-82BD-4DD4-8E43-9D8C0E9DDE2B}" presName="node" presStyleLbl="node1" presStyleIdx="6" presStyleCnt="7" custScaleX="78631" custScaleY="4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F2F92E-1E5E-4FAA-8CEE-C5553C5504F7}" type="presOf" srcId="{0DC6E84A-55D3-4AE6-A733-AC8620540E37}" destId="{0E728B3D-1740-4EA7-BAAF-14F810174B8B}" srcOrd="0" destOrd="0" presId="urn:microsoft.com/office/officeart/2005/8/layout/process1"/>
    <dgm:cxn modelId="{52BD28D8-00A7-4693-AF8F-A5A7F335950E}" type="presOf" srcId="{53096DE0-5C36-48CC-9377-86B2BE192EF3}" destId="{4E2240EC-CBD8-4F57-B7EA-1A19878220B6}" srcOrd="0" destOrd="0" presId="urn:microsoft.com/office/officeart/2005/8/layout/process1"/>
    <dgm:cxn modelId="{83822A18-257A-48BB-B2F9-3AAB7E8A84A9}" srcId="{DFEBD47C-5B00-4EEC-A589-0EE874E2941B}" destId="{87C8D2B2-DE2A-4709-8758-F772512C38BA}" srcOrd="2" destOrd="0" parTransId="{9EE26073-2F86-4A3D-A59F-1CB25482EB0C}" sibTransId="{DACDB0B3-C708-4818-B314-6FE2AA48F40C}"/>
    <dgm:cxn modelId="{75EC71FE-6BA4-4063-A959-78E79232A3F0}" type="presOf" srcId="{DFEBD47C-5B00-4EEC-A589-0EE874E2941B}" destId="{79AB7B66-059F-45BE-8E40-787850762710}" srcOrd="0" destOrd="0" presId="urn:microsoft.com/office/officeart/2005/8/layout/process1"/>
    <dgm:cxn modelId="{F718D157-F801-495B-9C4A-7DEC57CD29F5}" type="presOf" srcId="{EDAEE850-93E3-405A-9473-2C07EB594FDA}" destId="{18F99BAA-F88E-4653-842D-0095B64815D0}" srcOrd="0" destOrd="0" presId="urn:microsoft.com/office/officeart/2005/8/layout/process1"/>
    <dgm:cxn modelId="{FA875751-90F1-48E5-8563-0A76DF65CC56}" type="presOf" srcId="{50B470BB-FDBA-40DA-953A-97A92B3F8C82}" destId="{F60880C5-7A6B-4336-B27C-F51DA68FD216}" srcOrd="1" destOrd="0" presId="urn:microsoft.com/office/officeart/2005/8/layout/process1"/>
    <dgm:cxn modelId="{ACE14374-9180-4E2F-91EB-479D1930770E}" type="presOf" srcId="{F7EC7D43-1571-4923-9FF7-BC325EE98C82}" destId="{B1B80943-23D8-41D5-905D-8784B428ACD4}" srcOrd="1" destOrd="0" presId="urn:microsoft.com/office/officeart/2005/8/layout/process1"/>
    <dgm:cxn modelId="{3DEE28A6-6D6B-4300-B236-A807FD051CFE}" type="presOf" srcId="{DACDB0B3-C708-4818-B314-6FE2AA48F40C}" destId="{B67D2533-CB32-4DFE-BB8A-DF60FE261E1B}" srcOrd="1" destOrd="0" presId="urn:microsoft.com/office/officeart/2005/8/layout/process1"/>
    <dgm:cxn modelId="{86D0CB55-91DF-4A76-9662-D0506F6CE9E7}" type="presOf" srcId="{DACDB0B3-C708-4818-B314-6FE2AA48F40C}" destId="{C41F5BC1-85E1-4415-982A-7D6E255357E6}" srcOrd="0" destOrd="0" presId="urn:microsoft.com/office/officeart/2005/8/layout/process1"/>
    <dgm:cxn modelId="{A4B81C6B-9D79-4887-A06C-4297DE335696}" type="presOf" srcId="{2610F863-A5F2-420B-B372-F76E692362E8}" destId="{25642BCB-8384-4E1E-9235-97D7CB3A30AF}" srcOrd="1" destOrd="0" presId="urn:microsoft.com/office/officeart/2005/8/layout/process1"/>
    <dgm:cxn modelId="{64FD1954-8ECB-49C4-9C13-495B205E4237}" srcId="{DFEBD47C-5B00-4EEC-A589-0EE874E2941B}" destId="{EDAEE850-93E3-405A-9473-2C07EB594FDA}" srcOrd="5" destOrd="0" parTransId="{5B5905BA-6020-422F-8662-0FD390D7A085}" sibTransId="{50B470BB-FDBA-40DA-953A-97A92B3F8C82}"/>
    <dgm:cxn modelId="{6B836AFE-F17B-4047-9E7B-116F3A76D239}" srcId="{DFEBD47C-5B00-4EEC-A589-0EE874E2941B}" destId="{6E513E41-B7C0-4062-88BD-D69411E2ABF7}" srcOrd="0" destOrd="0" parTransId="{5841B8E8-F347-43BB-B943-D0415CBCF175}" sibTransId="{2610F863-A5F2-420B-B372-F76E692362E8}"/>
    <dgm:cxn modelId="{D2297B10-3AEF-4AD5-9DA3-8D00FDCA1767}" srcId="{DFEBD47C-5B00-4EEC-A589-0EE874E2941B}" destId="{8E2CA9FA-666C-4CF5-B9F0-D4F65F5C40AE}" srcOrd="3" destOrd="0" parTransId="{2C7F5CF4-1128-4BD2-B1E2-F158A4E308E1}" sibTransId="{F7EC7D43-1571-4923-9FF7-BC325EE98C82}"/>
    <dgm:cxn modelId="{BC117FE9-677E-48D9-87C8-203F15E0A78B}" type="presOf" srcId="{87C8D2B2-DE2A-4709-8758-F772512C38BA}" destId="{6090ABE1-1FB7-4E84-A2D9-90743E29B4E5}" srcOrd="0" destOrd="0" presId="urn:microsoft.com/office/officeart/2005/8/layout/process1"/>
    <dgm:cxn modelId="{4ABA44DF-FCA8-4435-A78A-DA1A06BA5614}" type="presOf" srcId="{C61062DC-82BD-4DD4-8E43-9D8C0E9DDE2B}" destId="{B716B594-4B92-40AC-94B5-4F7B3BD380D3}" srcOrd="0" destOrd="0" presId="urn:microsoft.com/office/officeart/2005/8/layout/process1"/>
    <dgm:cxn modelId="{9007B3BF-2B5D-460B-BC79-3B35A4D74C2D}" type="presOf" srcId="{F7EC7D43-1571-4923-9FF7-BC325EE98C82}" destId="{5F804068-DF2A-4487-A9E7-D28F706B7019}" srcOrd="0" destOrd="0" presId="urn:microsoft.com/office/officeart/2005/8/layout/process1"/>
    <dgm:cxn modelId="{EA2E3A79-DD24-41EB-98BF-6280674D801F}" type="presOf" srcId="{6E513E41-B7C0-4062-88BD-D69411E2ABF7}" destId="{A556116F-860F-4EA0-9F62-65B21CF09E4D}" srcOrd="0" destOrd="0" presId="urn:microsoft.com/office/officeart/2005/8/layout/process1"/>
    <dgm:cxn modelId="{8BDB4912-0C9D-4885-AB8F-33B7648E3D02}" type="presOf" srcId="{A3CF7341-C8E3-493E-9E7E-677CB8E3DBCA}" destId="{19A6DA26-6DE5-499D-8D80-01E47F1B82F7}" srcOrd="0" destOrd="0" presId="urn:microsoft.com/office/officeart/2005/8/layout/process1"/>
    <dgm:cxn modelId="{3A031E11-DFA6-4A58-8AC5-4F40417CF2C1}" type="presOf" srcId="{341D27AF-4C22-40BA-872F-1118EF0A7D7F}" destId="{0027D872-81F3-407C-932E-4116D2B6CFBC}" srcOrd="0" destOrd="0" presId="urn:microsoft.com/office/officeart/2005/8/layout/process1"/>
    <dgm:cxn modelId="{C98D7292-19AC-4B07-BEFE-638781BFD721}" type="presOf" srcId="{A3CF7341-C8E3-493E-9E7E-677CB8E3DBCA}" destId="{6499A172-6B53-48D6-B7F9-D96345665683}" srcOrd="1" destOrd="0" presId="urn:microsoft.com/office/officeart/2005/8/layout/process1"/>
    <dgm:cxn modelId="{ECBDE217-6835-4D3D-B3D4-DF9AB38F01BD}" type="presOf" srcId="{8E2CA9FA-666C-4CF5-B9F0-D4F65F5C40AE}" destId="{CFB89E57-30B5-4154-935D-E0B9DF883322}" srcOrd="0" destOrd="0" presId="urn:microsoft.com/office/officeart/2005/8/layout/process1"/>
    <dgm:cxn modelId="{940F9E4E-E0CF-4F3F-BB9E-AD1531FC813E}" type="presOf" srcId="{2610F863-A5F2-420B-B372-F76E692362E8}" destId="{DCECBDB6-74D2-4D2C-AE21-4387B3BD441C}" srcOrd="0" destOrd="0" presId="urn:microsoft.com/office/officeart/2005/8/layout/process1"/>
    <dgm:cxn modelId="{0DA9E359-D537-4927-AC66-AA1A9D44FE4B}" srcId="{DFEBD47C-5B00-4EEC-A589-0EE874E2941B}" destId="{0DC6E84A-55D3-4AE6-A733-AC8620540E37}" srcOrd="4" destOrd="0" parTransId="{0115A6D3-B65B-4951-9A80-BC03D0DD9928}" sibTransId="{A3CF7341-C8E3-493E-9E7E-677CB8E3DBCA}"/>
    <dgm:cxn modelId="{9F6C1014-6C2C-40E7-AC4E-71222B9845C3}" type="presOf" srcId="{50B470BB-FDBA-40DA-953A-97A92B3F8C82}" destId="{A235768A-DAD5-45EA-8A13-505F0897CAC7}" srcOrd="0" destOrd="0" presId="urn:microsoft.com/office/officeart/2005/8/layout/process1"/>
    <dgm:cxn modelId="{7BA43A49-437D-4734-A52E-D96B979ADD03}" srcId="{DFEBD47C-5B00-4EEC-A589-0EE874E2941B}" destId="{341D27AF-4C22-40BA-872F-1118EF0A7D7F}" srcOrd="1" destOrd="0" parTransId="{6CD86F48-BBCF-4ADD-84A0-20575EC5015F}" sibTransId="{53096DE0-5C36-48CC-9377-86B2BE192EF3}"/>
    <dgm:cxn modelId="{CC7AF1F7-745B-4002-80C1-4074C2F1B46E}" srcId="{DFEBD47C-5B00-4EEC-A589-0EE874E2941B}" destId="{C61062DC-82BD-4DD4-8E43-9D8C0E9DDE2B}" srcOrd="6" destOrd="0" parTransId="{B4EFFB9D-574F-40D2-8EB8-F6F62B6527E5}" sibTransId="{DE8B92A9-3655-4C6E-8642-12BAA1F02693}"/>
    <dgm:cxn modelId="{444EDF73-B403-4699-AE3B-329D485E08FF}" type="presOf" srcId="{53096DE0-5C36-48CC-9377-86B2BE192EF3}" destId="{43CD11DC-15BB-4532-B6AA-69B0AC7845F1}" srcOrd="1" destOrd="0" presId="urn:microsoft.com/office/officeart/2005/8/layout/process1"/>
    <dgm:cxn modelId="{512ED521-C932-4CAC-8F33-DEA197DB590A}" type="presParOf" srcId="{79AB7B66-059F-45BE-8E40-787850762710}" destId="{A556116F-860F-4EA0-9F62-65B21CF09E4D}" srcOrd="0" destOrd="0" presId="urn:microsoft.com/office/officeart/2005/8/layout/process1"/>
    <dgm:cxn modelId="{E0D0A458-6D47-4624-84DA-70C4AA778014}" type="presParOf" srcId="{79AB7B66-059F-45BE-8E40-787850762710}" destId="{DCECBDB6-74D2-4D2C-AE21-4387B3BD441C}" srcOrd="1" destOrd="0" presId="urn:microsoft.com/office/officeart/2005/8/layout/process1"/>
    <dgm:cxn modelId="{1D8ECABF-24B5-45D4-BF39-DD16AB680F9E}" type="presParOf" srcId="{DCECBDB6-74D2-4D2C-AE21-4387B3BD441C}" destId="{25642BCB-8384-4E1E-9235-97D7CB3A30AF}" srcOrd="0" destOrd="0" presId="urn:microsoft.com/office/officeart/2005/8/layout/process1"/>
    <dgm:cxn modelId="{FF5AB857-2D82-4BCA-A93E-A45A641C9A6D}" type="presParOf" srcId="{79AB7B66-059F-45BE-8E40-787850762710}" destId="{0027D872-81F3-407C-932E-4116D2B6CFBC}" srcOrd="2" destOrd="0" presId="urn:microsoft.com/office/officeart/2005/8/layout/process1"/>
    <dgm:cxn modelId="{2030C2CA-B9D5-4494-839E-D6CEE88840FB}" type="presParOf" srcId="{79AB7B66-059F-45BE-8E40-787850762710}" destId="{4E2240EC-CBD8-4F57-B7EA-1A19878220B6}" srcOrd="3" destOrd="0" presId="urn:microsoft.com/office/officeart/2005/8/layout/process1"/>
    <dgm:cxn modelId="{B9E366B6-5F08-453F-A0A9-A6325CC58B75}" type="presParOf" srcId="{4E2240EC-CBD8-4F57-B7EA-1A19878220B6}" destId="{43CD11DC-15BB-4532-B6AA-69B0AC7845F1}" srcOrd="0" destOrd="0" presId="urn:microsoft.com/office/officeart/2005/8/layout/process1"/>
    <dgm:cxn modelId="{62DAFCAE-9FEB-4DA2-A472-4AFAD507D999}" type="presParOf" srcId="{79AB7B66-059F-45BE-8E40-787850762710}" destId="{6090ABE1-1FB7-4E84-A2D9-90743E29B4E5}" srcOrd="4" destOrd="0" presId="urn:microsoft.com/office/officeart/2005/8/layout/process1"/>
    <dgm:cxn modelId="{DD9F1CBA-FA5B-48CD-8758-3BD13A5D5B24}" type="presParOf" srcId="{79AB7B66-059F-45BE-8E40-787850762710}" destId="{C41F5BC1-85E1-4415-982A-7D6E255357E6}" srcOrd="5" destOrd="0" presId="urn:microsoft.com/office/officeart/2005/8/layout/process1"/>
    <dgm:cxn modelId="{1E540097-85CC-4073-B369-6DBBB4130EBC}" type="presParOf" srcId="{C41F5BC1-85E1-4415-982A-7D6E255357E6}" destId="{B67D2533-CB32-4DFE-BB8A-DF60FE261E1B}" srcOrd="0" destOrd="0" presId="urn:microsoft.com/office/officeart/2005/8/layout/process1"/>
    <dgm:cxn modelId="{C2F03C94-6F33-4177-9725-8440DC238857}" type="presParOf" srcId="{79AB7B66-059F-45BE-8E40-787850762710}" destId="{CFB89E57-30B5-4154-935D-E0B9DF883322}" srcOrd="6" destOrd="0" presId="urn:microsoft.com/office/officeart/2005/8/layout/process1"/>
    <dgm:cxn modelId="{E958DA2D-632B-4D50-88A3-50132CEF4618}" type="presParOf" srcId="{79AB7B66-059F-45BE-8E40-787850762710}" destId="{5F804068-DF2A-4487-A9E7-D28F706B7019}" srcOrd="7" destOrd="0" presId="urn:microsoft.com/office/officeart/2005/8/layout/process1"/>
    <dgm:cxn modelId="{455F2E01-8024-4D90-B5A0-01005176E99E}" type="presParOf" srcId="{5F804068-DF2A-4487-A9E7-D28F706B7019}" destId="{B1B80943-23D8-41D5-905D-8784B428ACD4}" srcOrd="0" destOrd="0" presId="urn:microsoft.com/office/officeart/2005/8/layout/process1"/>
    <dgm:cxn modelId="{833E3C00-9354-4B72-B546-5D01B86F7465}" type="presParOf" srcId="{79AB7B66-059F-45BE-8E40-787850762710}" destId="{0E728B3D-1740-4EA7-BAAF-14F810174B8B}" srcOrd="8" destOrd="0" presId="urn:microsoft.com/office/officeart/2005/8/layout/process1"/>
    <dgm:cxn modelId="{050E0F28-7B6B-4142-95E8-E7629A0E0A50}" type="presParOf" srcId="{79AB7B66-059F-45BE-8E40-787850762710}" destId="{19A6DA26-6DE5-499D-8D80-01E47F1B82F7}" srcOrd="9" destOrd="0" presId="urn:microsoft.com/office/officeart/2005/8/layout/process1"/>
    <dgm:cxn modelId="{9ABC7A68-9780-4976-B9AE-1079583DCEEE}" type="presParOf" srcId="{19A6DA26-6DE5-499D-8D80-01E47F1B82F7}" destId="{6499A172-6B53-48D6-B7F9-D96345665683}" srcOrd="0" destOrd="0" presId="urn:microsoft.com/office/officeart/2005/8/layout/process1"/>
    <dgm:cxn modelId="{86B2168D-E13A-45A6-9141-96289C6B1046}" type="presParOf" srcId="{79AB7B66-059F-45BE-8E40-787850762710}" destId="{18F99BAA-F88E-4653-842D-0095B64815D0}" srcOrd="10" destOrd="0" presId="urn:microsoft.com/office/officeart/2005/8/layout/process1"/>
    <dgm:cxn modelId="{07C39F20-3E1B-46EB-A32B-5B13B84779D5}" type="presParOf" srcId="{79AB7B66-059F-45BE-8E40-787850762710}" destId="{A235768A-DAD5-45EA-8A13-505F0897CAC7}" srcOrd="11" destOrd="0" presId="urn:microsoft.com/office/officeart/2005/8/layout/process1"/>
    <dgm:cxn modelId="{EEF3B59B-3494-446F-A12B-61E7B3395FF6}" type="presParOf" srcId="{A235768A-DAD5-45EA-8A13-505F0897CAC7}" destId="{F60880C5-7A6B-4336-B27C-F51DA68FD216}" srcOrd="0" destOrd="0" presId="urn:microsoft.com/office/officeart/2005/8/layout/process1"/>
    <dgm:cxn modelId="{FC057312-10C6-4185-8D47-B6721726C10F}" type="presParOf" srcId="{79AB7B66-059F-45BE-8E40-787850762710}" destId="{B716B594-4B92-40AC-94B5-4F7B3BD380D3}" srcOrd="12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7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5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0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22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4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39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01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1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722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46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7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7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350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5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700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875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050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2251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400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298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164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6"/>
            <a:ext cx="4040188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502" indent="0">
              <a:buNone/>
              <a:defRPr sz="1800" b="1"/>
            </a:lvl2pPr>
            <a:lvl3pPr marL="835004" indent="0">
              <a:buNone/>
              <a:defRPr sz="1700" b="1"/>
            </a:lvl3pPr>
            <a:lvl4pPr marL="1252505" indent="0">
              <a:buNone/>
              <a:defRPr sz="1400" b="1"/>
            </a:lvl4pPr>
            <a:lvl5pPr marL="1670007" indent="0">
              <a:buNone/>
              <a:defRPr sz="1400" b="1"/>
            </a:lvl5pPr>
            <a:lvl6pPr marL="2087510" indent="0">
              <a:buNone/>
              <a:defRPr sz="1400" b="1"/>
            </a:lvl6pPr>
            <a:lvl7pPr marL="2505011" indent="0">
              <a:buNone/>
              <a:defRPr sz="1400" b="1"/>
            </a:lvl7pPr>
            <a:lvl8pPr marL="2922513" indent="0">
              <a:buNone/>
              <a:defRPr sz="1400" b="1"/>
            </a:lvl8pPr>
            <a:lvl9pPr marL="3340015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8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6"/>
            <a:ext cx="4041775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502" indent="0">
              <a:buNone/>
              <a:defRPr sz="1800" b="1"/>
            </a:lvl2pPr>
            <a:lvl3pPr marL="835004" indent="0">
              <a:buNone/>
              <a:defRPr sz="1700" b="1"/>
            </a:lvl3pPr>
            <a:lvl4pPr marL="1252505" indent="0">
              <a:buNone/>
              <a:defRPr sz="1400" b="1"/>
            </a:lvl4pPr>
            <a:lvl5pPr marL="1670007" indent="0">
              <a:buNone/>
              <a:defRPr sz="1400" b="1"/>
            </a:lvl5pPr>
            <a:lvl6pPr marL="2087510" indent="0">
              <a:buNone/>
              <a:defRPr sz="1400" b="1"/>
            </a:lvl6pPr>
            <a:lvl7pPr marL="2505011" indent="0">
              <a:buNone/>
              <a:defRPr sz="1400" b="1"/>
            </a:lvl7pPr>
            <a:lvl8pPr marL="2922513" indent="0">
              <a:buNone/>
              <a:defRPr sz="1400" b="1"/>
            </a:lvl8pPr>
            <a:lvl9pPr marL="3340015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8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013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341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68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2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2" cy="3518298"/>
          </a:xfrm>
        </p:spPr>
        <p:txBody>
          <a:bodyPr/>
          <a:lstStyle>
            <a:lvl1pPr marL="0" indent="0">
              <a:buNone/>
              <a:defRPr sz="1300"/>
            </a:lvl1pPr>
            <a:lvl2pPr marL="417502" indent="0">
              <a:buNone/>
              <a:defRPr sz="1100"/>
            </a:lvl2pPr>
            <a:lvl3pPr marL="835004" indent="0">
              <a:buNone/>
              <a:defRPr sz="900"/>
            </a:lvl3pPr>
            <a:lvl4pPr marL="1252505" indent="0">
              <a:buNone/>
              <a:defRPr sz="800"/>
            </a:lvl4pPr>
            <a:lvl5pPr marL="1670007" indent="0">
              <a:buNone/>
              <a:defRPr sz="800"/>
            </a:lvl5pPr>
            <a:lvl6pPr marL="2087510" indent="0">
              <a:buNone/>
              <a:defRPr sz="800"/>
            </a:lvl6pPr>
            <a:lvl7pPr marL="2505011" indent="0">
              <a:buNone/>
              <a:defRPr sz="800"/>
            </a:lvl7pPr>
            <a:lvl8pPr marL="2922513" indent="0">
              <a:buNone/>
              <a:defRPr sz="800"/>
            </a:lvl8pPr>
            <a:lvl9pPr marL="3340015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591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9" y="3600452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9" y="459583"/>
            <a:ext cx="5486400" cy="3086100"/>
          </a:xfrm>
        </p:spPr>
        <p:txBody>
          <a:bodyPr/>
          <a:lstStyle>
            <a:lvl1pPr marL="0" indent="0">
              <a:buNone/>
              <a:defRPr sz="3000"/>
            </a:lvl1pPr>
            <a:lvl2pPr marL="417502" indent="0">
              <a:buNone/>
              <a:defRPr sz="2600"/>
            </a:lvl2pPr>
            <a:lvl3pPr marL="835004" indent="0">
              <a:buNone/>
              <a:defRPr sz="2200"/>
            </a:lvl3pPr>
            <a:lvl4pPr marL="1252505" indent="0">
              <a:buNone/>
              <a:defRPr sz="1800"/>
            </a:lvl4pPr>
            <a:lvl5pPr marL="1670007" indent="0">
              <a:buNone/>
              <a:defRPr sz="1800"/>
            </a:lvl5pPr>
            <a:lvl6pPr marL="2087510" indent="0">
              <a:buNone/>
              <a:defRPr sz="1800"/>
            </a:lvl6pPr>
            <a:lvl7pPr marL="2505011" indent="0">
              <a:buNone/>
              <a:defRPr sz="1800"/>
            </a:lvl7pPr>
            <a:lvl8pPr marL="2922513" indent="0">
              <a:buNone/>
              <a:defRPr sz="1800"/>
            </a:lvl8pPr>
            <a:lvl9pPr marL="3340015" indent="0">
              <a:buNone/>
              <a:defRPr sz="1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9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17502" indent="0">
              <a:buNone/>
              <a:defRPr sz="1100"/>
            </a:lvl2pPr>
            <a:lvl3pPr marL="835004" indent="0">
              <a:buNone/>
              <a:defRPr sz="900"/>
            </a:lvl3pPr>
            <a:lvl4pPr marL="1252505" indent="0">
              <a:buNone/>
              <a:defRPr sz="800"/>
            </a:lvl4pPr>
            <a:lvl5pPr marL="1670007" indent="0">
              <a:buNone/>
              <a:defRPr sz="800"/>
            </a:lvl5pPr>
            <a:lvl6pPr marL="2087510" indent="0">
              <a:buNone/>
              <a:defRPr sz="800"/>
            </a:lvl6pPr>
            <a:lvl7pPr marL="2505011" indent="0">
              <a:buNone/>
              <a:defRPr sz="800"/>
            </a:lvl7pPr>
            <a:lvl8pPr marL="2922513" indent="0">
              <a:buNone/>
              <a:defRPr sz="800"/>
            </a:lvl8pPr>
            <a:lvl9pPr marL="3340015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13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78"/>
            <a:ext cx="8229600" cy="857250"/>
          </a:xfrm>
          <a:prstGeom prst="rect">
            <a:avLst/>
          </a:prstGeom>
        </p:spPr>
        <p:txBody>
          <a:bodyPr vert="horz" lIns="83500" tIns="41750" rIns="83500" bIns="4175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83500" tIns="41750" rIns="83500" bIns="4175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83500" tIns="41750" rIns="83500" bIns="417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A7EF-F850-4807-919C-5C2B73ED8F25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5"/>
            <a:ext cx="2895600" cy="273844"/>
          </a:xfrm>
          <a:prstGeom prst="rect">
            <a:avLst/>
          </a:prstGeom>
        </p:spPr>
        <p:txBody>
          <a:bodyPr vert="horz" lIns="83500" tIns="41750" rIns="83500" bIns="417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83500" tIns="41750" rIns="83500" bIns="417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4212-BD69-4AE4-B059-72AF3E246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961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5004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3127" indent="-313127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78441" indent="-260939" algn="l" defTabSz="835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754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1256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8759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6260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3762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1264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48766" indent="-208751" algn="l" defTabSz="83500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7502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04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05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0007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87510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05011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513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40015" algn="l" defTabSz="83500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617470" y="857250"/>
            <a:ext cx="6526530" cy="182880"/>
          </a:xfrm>
          <a:prstGeom prst="rect">
            <a:avLst/>
          </a:prstGeom>
          <a:solidFill>
            <a:srgbClr val="09758A"/>
          </a:solidFill>
          <a:ln>
            <a:solidFill>
              <a:srgbClr val="0975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473997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ПРЕЗЕНТАЦИЯ БЕРЕЖЛИВОГО ПРОЕКТА</a:t>
            </a:r>
            <a:br>
              <a:rPr lang="ru-RU" sz="3200" dirty="0"/>
            </a:br>
            <a:r>
              <a:rPr lang="ru-RU" sz="3200" dirty="0" smtClean="0"/>
              <a:t>«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лиц с гипертонической болезнью«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РБ МЗ УР</a:t>
            </a:r>
            <a:r>
              <a:rPr lang="ru-RU" sz="2700" dirty="0" smtClean="0"/>
              <a:t>»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Евдокимов Игорь Юрьевич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заместитель главного врача по лечебной работе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28900" y="868680"/>
            <a:ext cx="5383530" cy="194310"/>
          </a:xfrm>
          <a:prstGeom prst="rect">
            <a:avLst/>
          </a:prstGeom>
        </p:spPr>
        <p:txBody>
          <a:bodyPr vert="horz" lIns="83500" tIns="41750" rIns="83500" bIns="41750" rtlCol="0" anchor="ctr">
            <a:noAutofit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altLang="ru-RU" sz="1200" b="1" dirty="0">
                <a:solidFill>
                  <a:schemeClr val="bg1"/>
                </a:solidFill>
                <a:latin typeface="Arial Narrow" pitchFamily="34" charset="0"/>
              </a:rPr>
              <a:t>УДМУРТИЯ</a:t>
            </a:r>
          </a:p>
        </p:txBody>
      </p:sp>
      <p:pic>
        <p:nvPicPr>
          <p:cNvPr id="8" name="Picture 2" descr="E:\2019\справки\брендбук\рмиац3 (1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" t="22185" r="73669" b="21386"/>
          <a:stretch/>
        </p:blipFill>
        <p:spPr bwMode="auto">
          <a:xfrm>
            <a:off x="1083298" y="285751"/>
            <a:ext cx="1252306" cy="113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6024308" y="0"/>
            <a:ext cx="2696782" cy="662940"/>
            <a:chOff x="46418" y="0"/>
            <a:chExt cx="2305544" cy="554374"/>
          </a:xfrm>
        </p:grpSpPr>
        <p:pic>
          <p:nvPicPr>
            <p:cNvPr id="10" name="Объект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914" r="78167" b="87025"/>
            <a:stretch/>
          </p:blipFill>
          <p:spPr bwMode="auto">
            <a:xfrm>
              <a:off x="46418" y="0"/>
              <a:ext cx="1945249" cy="554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 descr="D:\бережливая поликлиника комп1\итоговые отчеты презентации\0013-016-Gerb-UR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1667" y="92496"/>
              <a:ext cx="360295" cy="3693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20436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Равнобедренный треугольник 26"/>
          <p:cNvSpPr/>
          <p:nvPr/>
        </p:nvSpPr>
        <p:spPr>
          <a:xfrm>
            <a:off x="179512" y="286965"/>
            <a:ext cx="2385996" cy="475252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Group 22"/>
          <p:cNvGrpSpPr/>
          <p:nvPr/>
        </p:nvGrpSpPr>
        <p:grpSpPr>
          <a:xfrm>
            <a:off x="201330" y="1995240"/>
            <a:ext cx="8835878" cy="3059962"/>
            <a:chOff x="970297" y="2378565"/>
            <a:chExt cx="7207499" cy="2347321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70297" y="4421524"/>
              <a:ext cx="2890932" cy="304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fontAlgn="base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fontAlgn="base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fontAlgn="base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fontAlgn="base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fontAlgn="base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latinLnBrk="1"/>
              <a:r>
                <a:rPr lang="ru-RU" altLang="zh-CN" sz="1400" b="1" dirty="0">
                  <a:solidFill>
                    <a:srgbClr val="000000"/>
                  </a:solidFill>
                </a:rPr>
                <a:t>Уровень организации в потоке</a:t>
              </a:r>
              <a:endParaRPr lang="zh-CN" alt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883461" y="3823451"/>
              <a:ext cx="3138099" cy="78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ru-RU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endParaRPr>
            </a:p>
            <a:p>
              <a:pPr algn="r"/>
              <a:r>
                <a:rPr lang="ru-RU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</a:rPr>
                <a:t>Проблемы, решение которых требуется на локальном уровне </a:t>
              </a:r>
            </a:p>
            <a:p>
              <a:pPr algn="r">
                <a:lnSpc>
                  <a:spcPct val="250000"/>
                </a:lnSpc>
              </a:pPr>
              <a:r>
                <a:rPr lang="ru-RU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</a:rPr>
                <a:t>. 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594393" y="2890985"/>
              <a:ext cx="3389705" cy="287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>
                <a:lnSpc>
                  <a:spcPts val="1125"/>
                </a:lnSpc>
              </a:pPr>
              <a:r>
                <a:rPr lang="ru-RU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</a:rPr>
                <a:t>Проблемы, решение которых требуется на региональном уровне</a:t>
              </a:r>
            </a:p>
          </p:txBody>
        </p:sp>
        <p:grpSp>
          <p:nvGrpSpPr>
            <p:cNvPr id="19" name="Group 129"/>
            <p:cNvGrpSpPr>
              <a:grpSpLocks/>
            </p:cNvGrpSpPr>
            <p:nvPr/>
          </p:nvGrpSpPr>
          <p:grpSpPr bwMode="auto">
            <a:xfrm>
              <a:off x="1187787" y="2378565"/>
              <a:ext cx="6990009" cy="1435004"/>
              <a:chOff x="-1397" y="367"/>
              <a:chExt cx="4784" cy="1205"/>
            </a:xfrm>
          </p:grpSpPr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H="1" flipV="1">
                <a:off x="-1397" y="1530"/>
                <a:ext cx="4784" cy="42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ysDot"/>
                <a:round/>
                <a:headEnd type="triangle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22"/>
              <p:cNvSpPr>
                <a:spLocks noChangeShapeType="1"/>
              </p:cNvSpPr>
              <p:nvPr/>
            </p:nvSpPr>
            <p:spPr bwMode="auto">
              <a:xfrm flipH="1">
                <a:off x="-1156" y="367"/>
                <a:ext cx="4543" cy="0"/>
              </a:xfrm>
              <a:prstGeom prst="line">
                <a:avLst/>
              </a:prstGeom>
              <a:noFill/>
              <a:ln w="25400" cap="rnd">
                <a:solidFill>
                  <a:srgbClr val="000000"/>
                </a:solidFill>
                <a:prstDash val="sysDot"/>
                <a:round/>
                <a:headEnd type="triangle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4" name="Заголовок 1"/>
          <p:cNvSpPr txBox="1">
            <a:spLocks/>
          </p:cNvSpPr>
          <p:nvPr/>
        </p:nvSpPr>
        <p:spPr>
          <a:xfrm>
            <a:off x="70583" y="51470"/>
            <a:ext cx="8965913" cy="43204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ПИРАМИДА ПРОБЛЕМ</a:t>
            </a:r>
          </a:p>
        </p:txBody>
      </p:sp>
      <p:sp>
        <p:nvSpPr>
          <p:cNvPr id="2" name="Пятно 1 1"/>
          <p:cNvSpPr/>
          <p:nvPr/>
        </p:nvSpPr>
        <p:spPr>
          <a:xfrm>
            <a:off x="491616" y="3876210"/>
            <a:ext cx="507624" cy="361871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25" name="Пятно 1 24"/>
          <p:cNvSpPr/>
          <p:nvPr/>
        </p:nvSpPr>
        <p:spPr>
          <a:xfrm>
            <a:off x="745428" y="4293328"/>
            <a:ext cx="507624" cy="361871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26" name="Пятно 1 25"/>
          <p:cNvSpPr/>
          <p:nvPr/>
        </p:nvSpPr>
        <p:spPr>
          <a:xfrm>
            <a:off x="1118698" y="3878791"/>
            <a:ext cx="507624" cy="361871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613509"/>
              </p:ext>
            </p:extLst>
          </p:nvPr>
        </p:nvGraphicFramePr>
        <p:xfrm>
          <a:off x="3595618" y="3912415"/>
          <a:ext cx="2924371" cy="108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7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316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5519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 </a:t>
                      </a:r>
                      <a:r>
                        <a:rPr lang="ru-RU" sz="900" dirty="0" smtClean="0"/>
                        <a:t>нет клинических рекомендаций на рабочих местах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Высокая нагрузка у терапевта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Длительное время ожидания приема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115616" y="3465167"/>
            <a:ext cx="1501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fontAlgn="ba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fontAlgn="ba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fontAlgn="ba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fontAlgn="ba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fontAlgn="ba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latinLnBrk="1"/>
            <a:r>
              <a:rPr lang="ru-RU" altLang="zh-CN" sz="1400" b="1" dirty="0">
                <a:solidFill>
                  <a:srgbClr val="000000"/>
                </a:solidFill>
              </a:rPr>
              <a:t>Региональный</a:t>
            </a:r>
            <a:endParaRPr lang="zh-CN" altLang="en-US" sz="1400" b="1" dirty="0">
              <a:solidFill>
                <a:srgbClr val="00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3563888" y="3865651"/>
            <a:ext cx="509516" cy="1098753"/>
            <a:chOff x="2768232" y="3865651"/>
            <a:chExt cx="509516" cy="1098753"/>
          </a:xfrm>
        </p:grpSpPr>
        <p:sp>
          <p:nvSpPr>
            <p:cNvPr id="29" name="Пятно 1 28"/>
            <p:cNvSpPr/>
            <p:nvPr/>
          </p:nvSpPr>
          <p:spPr>
            <a:xfrm>
              <a:off x="2768232" y="3865651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31" name="Пятно 1 30"/>
            <p:cNvSpPr/>
            <p:nvPr/>
          </p:nvSpPr>
          <p:spPr>
            <a:xfrm>
              <a:off x="2770124" y="4240662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2</a:t>
              </a:r>
            </a:p>
          </p:txBody>
        </p:sp>
        <p:sp>
          <p:nvSpPr>
            <p:cNvPr id="32" name="Пятно 1 31"/>
            <p:cNvSpPr/>
            <p:nvPr/>
          </p:nvSpPr>
          <p:spPr>
            <a:xfrm>
              <a:off x="2768232" y="4602533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3</a:t>
              </a:r>
            </a:p>
          </p:txBody>
        </p:sp>
      </p:grp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1222842" y="1555899"/>
            <a:ext cx="1501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fontAlgn="ba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fontAlgn="ba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fontAlgn="ba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fontAlgn="ba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fontAlgn="ba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latinLnBrk="1"/>
            <a:r>
              <a:rPr lang="ru-RU" altLang="zh-CN" sz="1400" b="1" dirty="0">
                <a:solidFill>
                  <a:srgbClr val="000000"/>
                </a:solidFill>
              </a:rPr>
              <a:t>Федеральный</a:t>
            </a:r>
            <a:endParaRPr lang="zh-CN" altLang="en-US" sz="1400" b="1" dirty="0">
              <a:solidFill>
                <a:srgbClr val="000000"/>
              </a:solidFill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5218799"/>
              </p:ext>
            </p:extLst>
          </p:nvPr>
        </p:nvGraphicFramePr>
        <p:xfrm>
          <a:off x="3613870" y="2741324"/>
          <a:ext cx="2924371" cy="1091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7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316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5519"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Отсутствие интереса к результатам своего труда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Эмоциональное выгорание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Недостаточная укомплектованность врачами терапевтами</a:t>
                      </a:r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7" name="Группа 36"/>
          <p:cNvGrpSpPr/>
          <p:nvPr/>
        </p:nvGrpSpPr>
        <p:grpSpPr>
          <a:xfrm>
            <a:off x="3549667" y="2654782"/>
            <a:ext cx="509516" cy="1098753"/>
            <a:chOff x="2768232" y="3865651"/>
            <a:chExt cx="509516" cy="1098753"/>
          </a:xfrm>
        </p:grpSpPr>
        <p:sp>
          <p:nvSpPr>
            <p:cNvPr id="38" name="Пятно 1 37"/>
            <p:cNvSpPr/>
            <p:nvPr/>
          </p:nvSpPr>
          <p:spPr>
            <a:xfrm>
              <a:off x="2768232" y="3865651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39" name="Пятно 1 38"/>
            <p:cNvSpPr/>
            <p:nvPr/>
          </p:nvSpPr>
          <p:spPr>
            <a:xfrm>
              <a:off x="2770124" y="4240662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6</a:t>
              </a:r>
            </a:p>
          </p:txBody>
        </p:sp>
        <p:sp>
          <p:nvSpPr>
            <p:cNvPr id="40" name="Пятно 1 39"/>
            <p:cNvSpPr/>
            <p:nvPr/>
          </p:nvSpPr>
          <p:spPr>
            <a:xfrm>
              <a:off x="2768232" y="4602533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7</a:t>
              </a:r>
            </a:p>
          </p:txBody>
        </p:sp>
      </p:grp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4644783" y="1470632"/>
            <a:ext cx="4155537" cy="37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lnSpc>
                <a:spcPts val="1125"/>
              </a:lnSpc>
            </a:pPr>
            <a:r>
              <a:rPr lang="ru-RU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rPr>
              <a:t>Проблемы, решение которых требуется на федеральном уровне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841405" y="2453077"/>
            <a:ext cx="1058426" cy="716824"/>
            <a:chOff x="2768232" y="3797650"/>
            <a:chExt cx="1058426" cy="716824"/>
          </a:xfrm>
        </p:grpSpPr>
        <p:sp>
          <p:nvSpPr>
            <p:cNvPr id="43" name="Пятно 1 42"/>
            <p:cNvSpPr/>
            <p:nvPr/>
          </p:nvSpPr>
          <p:spPr>
            <a:xfrm>
              <a:off x="2768232" y="3797650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44" name="Пятно 1 43"/>
            <p:cNvSpPr/>
            <p:nvPr/>
          </p:nvSpPr>
          <p:spPr>
            <a:xfrm>
              <a:off x="3319034" y="3810790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6</a:t>
              </a:r>
            </a:p>
          </p:txBody>
        </p:sp>
        <p:sp>
          <p:nvSpPr>
            <p:cNvPr id="45" name="Пятно 1 44"/>
            <p:cNvSpPr/>
            <p:nvPr/>
          </p:nvSpPr>
          <p:spPr>
            <a:xfrm>
              <a:off x="3023936" y="4152603"/>
              <a:ext cx="507624" cy="361871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6475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70583" y="51470"/>
            <a:ext cx="8965913" cy="648072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МЕРОПРИЯТИЯ ДЛЯ РЕШЕНИЯ ПРОБЛЕМ</a:t>
            </a:r>
          </a:p>
          <a:p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лиц с гипертонической болезнью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3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2948" y="3311382"/>
            <a:ext cx="8380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</a:t>
            </a:r>
            <a:r>
              <a:rPr lang="ru-RU" sz="1100" dirty="0"/>
              <a:t>указывается с учетом поставленных целей.</a:t>
            </a:r>
          </a:p>
          <a:p>
            <a:r>
              <a:rPr lang="ru-RU" sz="1100" dirty="0"/>
              <a:t>Например:</a:t>
            </a:r>
          </a:p>
          <a:p>
            <a:r>
              <a:rPr lang="ru-RU" sz="1100" dirty="0"/>
              <a:t>- цель: сократить время протекания процесса, тогда вклад в достижение цели показывает сколько мин, часов, дней и т.д. планируется сэкономить, внедряя данное решение;</a:t>
            </a:r>
          </a:p>
          <a:p>
            <a:r>
              <a:rPr lang="ru-RU" sz="1100" dirty="0"/>
              <a:t>- цель: повысить удовлетворенность, тогда указывается на сколько % планируется повысить удовлетворенность после внедрения данного решения.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4789140"/>
              </p:ext>
            </p:extLst>
          </p:nvPr>
        </p:nvGraphicFramePr>
        <p:xfrm>
          <a:off x="239806" y="912963"/>
          <a:ext cx="8292635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920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42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31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02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Первопричина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Вклад в достижение цели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864">
                <a:tc>
                  <a:txBody>
                    <a:bodyPr/>
                    <a:lstStyle/>
                    <a:p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000" dirty="0" smtClean="0"/>
                        <a:t> нет клинических рекомендаций на рабочих местах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Отсутствие контроля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за рабочим процессом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Еженедельная учеба на рабочих местах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Институт наставничества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8948">
                <a:tc>
                  <a:txBody>
                    <a:bodyPr/>
                    <a:lstStyle/>
                    <a:p>
                      <a:pPr marL="0" marR="0" indent="0" algn="l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000" dirty="0" smtClean="0"/>
                        <a:t> Высокая нагрузка у терапевта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Низкая укомплектованность кадрами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Предоставление жилья для молодых специалистов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Работа с администрацией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кизнерского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района.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5954">
                <a:tc>
                  <a:txBody>
                    <a:bodyPr/>
                    <a:lstStyle/>
                    <a:p>
                      <a:pPr marL="0" marR="0" indent="0" algn="l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000" dirty="0" smtClean="0"/>
                        <a:t> Длительное время ожидания приема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Низкая укомплектованность кадрами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Предоставление жилья для молодых специалистов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Работа с администрацией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кизнерского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района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201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70583" y="51470"/>
            <a:ext cx="8965913" cy="6480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ПЛАН МЕРОПРИЯТИЙ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6912" y="267494"/>
            <a:ext cx="8380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ФОТО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8226" y="3556998"/>
            <a:ext cx="789814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*</a:t>
            </a:r>
            <a:r>
              <a:rPr lang="ru-RU" sz="1000" dirty="0" smtClean="0"/>
              <a:t>Полученный эффект проведенных мероприятий указывается </a:t>
            </a:r>
            <a:r>
              <a:rPr lang="ru-RU" sz="1000" b="1" u="sng" dirty="0" smtClean="0"/>
              <a:t>по итогам реализации мероприятия</a:t>
            </a:r>
            <a:r>
              <a:rPr lang="ru-RU" sz="1000" dirty="0" smtClean="0"/>
              <a:t> и с </a:t>
            </a:r>
            <a:r>
              <a:rPr lang="ru-RU" sz="1000" dirty="0"/>
              <a:t>учетом поставленных целей.</a:t>
            </a:r>
          </a:p>
          <a:p>
            <a:r>
              <a:rPr lang="ru-RU" sz="1000" dirty="0"/>
              <a:t>Например:</a:t>
            </a:r>
          </a:p>
          <a:p>
            <a:r>
              <a:rPr lang="ru-RU" sz="1000" dirty="0"/>
              <a:t>- цель: сократить время протекания процесса, тогда </a:t>
            </a:r>
            <a:r>
              <a:rPr lang="ru-RU" sz="1000" dirty="0" smtClean="0"/>
              <a:t>полученный эффект показывает </a:t>
            </a:r>
            <a:r>
              <a:rPr lang="ru-RU" sz="1000" dirty="0"/>
              <a:t>сколько мин, часов, дней и т.д. </a:t>
            </a:r>
            <a:r>
              <a:rPr lang="ru-RU" sz="1000" dirty="0" smtClean="0"/>
              <a:t>сэкономили, </a:t>
            </a:r>
            <a:r>
              <a:rPr lang="ru-RU" sz="1000" dirty="0"/>
              <a:t>внедряя данное решение;</a:t>
            </a:r>
          </a:p>
          <a:p>
            <a:r>
              <a:rPr lang="ru-RU" sz="1000" dirty="0"/>
              <a:t>- цель: повысить удовлетворенность, тогда указывается на сколько % </a:t>
            </a:r>
            <a:r>
              <a:rPr lang="ru-RU" sz="1000" dirty="0" smtClean="0"/>
              <a:t>повысилась удовлетворенность </a:t>
            </a:r>
            <a:r>
              <a:rPr lang="ru-RU" sz="1000" dirty="0"/>
              <a:t>после внедрения данного решения.</a:t>
            </a:r>
          </a:p>
        </p:txBody>
      </p:sp>
      <p:pic>
        <p:nvPicPr>
          <p:cNvPr id="12" name="Рисунок 11" descr="фото для проекта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036083" y="-1893126"/>
            <a:ext cx="2786083" cy="814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119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70583" y="51470"/>
            <a:ext cx="8965913" cy="648072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КАРТА ИДЕАЛЬНОГО СОСТОЯНИЯ ПРОЦЕССА </a:t>
            </a:r>
          </a:p>
          <a:p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лиц с гипертонической болезнью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3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7122" y="216992"/>
            <a:ext cx="133991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02.09.2024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062800" y="586324"/>
            <a:ext cx="207556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(дата картирования)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779042" y="3957418"/>
            <a:ext cx="2215823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Время протекания процесса (ВПП) = </a:t>
            </a:r>
            <a:r>
              <a:rPr lang="ru-RU" dirty="0" smtClean="0"/>
              <a:t>24 часа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428596" y="1071552"/>
          <a:ext cx="8277500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7978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70583" y="51470"/>
            <a:ext cx="8965913" cy="648072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КАРТА ЦЕЛЕВОГО СОСТОЯНИЯ ПРОЦЕССА </a:t>
            </a:r>
            <a:b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лиц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 гипертонической болезнью«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РБ МЗ УР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3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3109" y="634306"/>
            <a:ext cx="8965912" cy="15774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7122" y="216992"/>
            <a:ext cx="133991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02.09.2024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062800" y="586324"/>
            <a:ext cx="207556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(дата картирования)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00695" y="3633342"/>
            <a:ext cx="31432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Время протекания процесса (ВПП) = </a:t>
            </a:r>
            <a:r>
              <a:rPr lang="ru-RU" dirty="0" smtClean="0"/>
              <a:t>48 часов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1142990"/>
            <a:ext cx="1143008" cy="1209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Обзвон</a:t>
            </a:r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приглашение на диспансерное наблюдение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14546" y="1214428"/>
            <a:ext cx="785818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1214428"/>
            <a:ext cx="1000132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осмотра перед диспансерным наблюдением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00562" y="1214428"/>
            <a:ext cx="928694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результатов анализов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86446" y="1285866"/>
            <a:ext cx="1000132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результатов экспертизы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286644" y="1285866"/>
            <a:ext cx="1000132" cy="107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Доведение результатов экспертизы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1785918" y="1500180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000364" y="1500180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4214810" y="157161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5500694" y="157161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858016" y="16430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57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3062729"/>
              </p:ext>
            </p:extLst>
          </p:nvPr>
        </p:nvGraphicFramePr>
        <p:xfrm>
          <a:off x="107504" y="345768"/>
          <a:ext cx="8928992" cy="51729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076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УТВЕРЖДАЮ: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Главный врач БУЗ УР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««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</a:t>
                      </a:r>
                      <a:r>
                        <a:rPr lang="ru-RU" sz="1000" baseline="0" dirty="0">
                          <a:latin typeface="Times New Roman" pitchFamily="18" charset="0"/>
                          <a:cs typeface="Times New Roman" pitchFamily="18" charset="0"/>
                        </a:rPr>
                        <a:t>МЗ УР</a:t>
                      </a: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____________________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ФИО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Гайнцев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А.М.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aseline="-25000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(подпись)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Согласовано:</a:t>
                      </a:r>
                    </a:p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РЦ ПМСП</a:t>
                      </a:r>
                    </a:p>
                    <a:p>
                      <a:pPr algn="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67394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    Блок</a:t>
                      </a:r>
                      <a:r>
                        <a:rPr lang="ru-RU" sz="10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1.  Вовлеченные лица и рамки проекта: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Заказчик проекта: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лавный врач БУЗ УР «</a:t>
                      </a:r>
                      <a:r>
                        <a:rPr lang="ru-RU" sz="1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А.М.Гайнцев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Процесс: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лавный врач БУЗ УР «</a:t>
                      </a:r>
                      <a:r>
                        <a:rPr lang="ru-RU" sz="1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А.М.Гайнцев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Границы процесса: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Начало: </a:t>
                      </a:r>
                      <a:r>
                        <a:rPr lang="ru-RU" sz="1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на прием к врачу терапевту для прохождения диспансерного наблюдения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Окончание: </a:t>
                      </a:r>
                      <a:r>
                        <a:rPr lang="ru-RU" sz="1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рекомендаций по результатам осмотров.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проекта: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Евдокимов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Команда </a:t>
                      </a:r>
                      <a:r>
                        <a:rPr lang="ru-RU" sz="1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проекта:</a:t>
                      </a:r>
                      <a:r>
                        <a:rPr lang="ru-RU" sz="10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Евдокимов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Ю.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Алексеева О.В 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Филиппова Ф.А.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Рябчикова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Л.И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0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Муртазина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Н.Г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 Блок 2</a:t>
                      </a: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Обоснование выбора: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900" i="1" dirty="0">
                          <a:latin typeface="Times New Roman" pitchFamily="18" charset="0"/>
                          <a:cs typeface="Times New Roman" pitchFamily="18" charset="0"/>
                        </a:rPr>
                        <a:t>Необходимо указать причины возникновения потребности в улучшении  процесса в числовых показателях:</a:t>
                      </a:r>
                    </a:p>
                    <a:p>
                      <a:pPr algn="l"/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достижение целевых значений показателей состояния здоровья в соответствии с клиническими рекомендациями</a:t>
                      </a:r>
                      <a:endParaRPr lang="ru-RU" sz="9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2. 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диспансерным наблюдением лиц с хроническими неинфекционными заболеваниями и инфекционными заболеваниями и лиц с высоким и очень высоким </a:t>
                      </a:r>
                      <a:r>
                        <a:rPr lang="ru-RU" sz="9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сердечно-сосудистым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риском, не менее 70%;</a:t>
                      </a:r>
                      <a:endParaRPr lang="ru-RU" sz="9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диспансерным наблюдением лиц старше трудоспособного возраста, из числа подлежащих ему, не менее 90%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</a:t>
                      </a:r>
                    </a:p>
                    <a:p>
                      <a:pPr algn="l"/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4 .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уменьшение числа госпитализаций, в том числе по экстренным медицинским показаниям, в связи с обострением или осложнениями заболеваний, по поводу которых лица находятся под диспансерным наблюдением;</a:t>
                      </a:r>
                    </a:p>
                    <a:p>
                      <a:pPr algn="ctr"/>
                      <a:endParaRPr lang="ru-RU" sz="1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3005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Блок 3. Цель и плановый эффект:</a:t>
                      </a:r>
                    </a:p>
                    <a:p>
                      <a:pPr algn="ctr"/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1" baseline="0" dirty="0">
                          <a:latin typeface="Times New Roman" pitchFamily="18" charset="0"/>
                          <a:cs typeface="Times New Roman" pitchFamily="18" charset="0"/>
                        </a:rPr>
                        <a:t>Эффекты: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Блок 4.</a:t>
                      </a:r>
                      <a:r>
                        <a:rPr lang="ru-RU" sz="10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Ключевые события проекта:</a:t>
                      </a: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1.Старт проекта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(26.06.2024г)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2.Картирование процесса:</a:t>
                      </a: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2.1. Разработка текущей карты процесса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(28.06.2024– 28.07.2024)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2.2. Поиск и выявление проблем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(29.07.2024– 01.08.2024)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2.3. Разработка целевой карты процесса 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(01.08.2024– 01.09.2024)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2.4. Разработка идеальной карты процесса 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(01.09.2024– 01.10.2024)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2.5. Разработка плана мероприятий реализации проекта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(01.10.2024– 15.10.2024)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Kick-off (</a:t>
                      </a:r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защита проекта  перед заказчиком)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(26.10.2024)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4. Внедрение улучшений  процесса  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(26.10.2024– 01.11.2024)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i="0" baseline="0" dirty="0">
                          <a:latin typeface="Times New Roman" pitchFamily="18" charset="0"/>
                          <a:cs typeface="Times New Roman" pitchFamily="18" charset="0"/>
                        </a:rPr>
                        <a:t>5. Мониторинг устойчивости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(01.11.2024– 20.11.2024)</a:t>
                      </a:r>
                      <a:endParaRPr lang="ru-RU" sz="1000" b="0" i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6. Закрытие проекта 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26.11.2024)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1991577"/>
              </p:ext>
            </p:extLst>
          </p:nvPr>
        </p:nvGraphicFramePr>
        <p:xfrm>
          <a:off x="285719" y="3786195"/>
          <a:ext cx="3964047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60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39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Показатель, </a:t>
                      </a:r>
                    </a:p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ед.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Целевой показатель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4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количества госпитализаций с гипертонией у лиц  состоящих на диспансерном наблюдении с ГБ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00990" y="-92546"/>
            <a:ext cx="8229600" cy="349548"/>
          </a:xfrm>
          <a:prstGeom prst="rect">
            <a:avLst/>
          </a:prstGeom>
        </p:spPr>
        <p:txBody>
          <a:bodyPr/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Паспорт проекта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266659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2176437"/>
              </p:ext>
            </p:extLst>
          </p:nvPr>
        </p:nvGraphicFramePr>
        <p:xfrm>
          <a:off x="857224" y="571486"/>
          <a:ext cx="7859792" cy="2943351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7878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4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Евдокимов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Нач.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 мероприятий. Экспертная оценка этапов проекта. Координация процессов проекта. Контроль за ведением проекта. Организация мероприятий по а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нализу причин,  недостатков текущего состояния, разработке алгоритмов,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4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Алексеева О.В.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Зам по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орг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 работе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 Разработка алгоритмов,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Организация рабочих мест по системе 5С.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Анализ амбулаторных карт и историй болезни перед проверкой Мониторинг замечаний по результатам экспертизы. Отчет о проведенных работах .</a:t>
                      </a:r>
                      <a:endParaRPr lang="ru-RU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3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Рябчикова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Л.И.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старшая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медсестра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6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анализа текущей ситуации, причин. Картирование процесса Разработка алгоритмов, ,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6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5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Филлипова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Ф.А.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Врач терапевт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Проведение хронометража. Разработка алгоритмов,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Организация рабочих мест по системе 5С.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Муртазина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Н 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5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сестра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Проведение хронометража. Разработка алгоритмов,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Организация рабочих мест по системе 5С. </a:t>
                      </a:r>
                      <a:r>
                        <a:rPr lang="ru-RU" sz="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411760" y="123478"/>
            <a:ext cx="4515950" cy="53101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Команда проекта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379038" y="3959121"/>
            <a:ext cx="5001273" cy="53101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094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28611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Фотография команды в действии </a:t>
            </a:r>
          </a:p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(во время обсуждения, картирования и </a:t>
            </a:r>
            <a:r>
              <a:rPr lang="ru-RU" sz="1800" b="1" dirty="0" err="1" smtClean="0">
                <a:solidFill>
                  <a:schemeClr val="accent2">
                    <a:lumMod val="75000"/>
                  </a:schemeClr>
                </a:solidFill>
              </a:rPr>
              <a:t>тп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User\Downloads\WhatsApp Image 2024-08-30 at 14.53.18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6"/>
            <a:ext cx="3900486" cy="2689236"/>
          </a:xfrm>
          <a:prstGeom prst="rect">
            <a:avLst/>
          </a:prstGeom>
          <a:noFill/>
        </p:spPr>
      </p:pic>
      <p:pic>
        <p:nvPicPr>
          <p:cNvPr id="1027" name="Picture 3" descr="C:\Users\User\Downloads\WhatsApp Image 2024-08-30 at 16.26.19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643055"/>
            <a:ext cx="3786214" cy="2714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971599" y="123478"/>
            <a:ext cx="7416823" cy="432048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ВВЕДЕНИЕ В ПРЕДМЕТНУЮ ОБЛАСТЬ (ОПИСАНИЕ СИТУАЦИИ «КАК ЕСТЬ»)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1177" y="1131590"/>
            <a:ext cx="7704855" cy="72578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госпитализаций в круглосуточный стационар у лиц состоящих на диспансерном наблюдении с диагнозом ГБ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248585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01.01.2023 по 30.08.2023 в терапевтическое отделение на круглосуточный стационар- поступило 3 человека с диагнозом гипертония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01.01.2024 по 30.08.2024 поступило 2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069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owchart: Decision 79"/>
          <p:cNvSpPr/>
          <p:nvPr/>
        </p:nvSpPr>
        <p:spPr>
          <a:xfrm>
            <a:off x="1187624" y="2138610"/>
            <a:ext cx="1031459" cy="1031459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174" tIns="34587" rIns="69174" bIns="34587" rtlCol="0" anchor="ctr"/>
          <a:lstStyle/>
          <a:p>
            <a:pPr algn="ctr"/>
            <a:endParaRPr lang="en-GB"/>
          </a:p>
        </p:txBody>
      </p:sp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971599" y="123478"/>
            <a:ext cx="7416823" cy="43204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НОРМАТИВНАЯ БАЗА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01850" y="441657"/>
            <a:ext cx="7704855" cy="19442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Нормативные документы, регламентирующие процесс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199729" y="814171"/>
            <a:ext cx="6960562" cy="3857625"/>
            <a:chOff x="1287691" y="510667"/>
            <a:chExt cx="6960562" cy="3857625"/>
          </a:xfrm>
        </p:grpSpPr>
        <p:cxnSp>
          <p:nvCxnSpPr>
            <p:cNvPr id="8" name="直接连接符 1"/>
            <p:cNvCxnSpPr/>
            <p:nvPr/>
          </p:nvCxnSpPr>
          <p:spPr>
            <a:xfrm>
              <a:off x="1799158" y="510667"/>
              <a:ext cx="0" cy="3857625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lowchart: Decision 78"/>
            <p:cNvSpPr/>
            <p:nvPr/>
          </p:nvSpPr>
          <p:spPr>
            <a:xfrm>
              <a:off x="1287691" y="1737403"/>
              <a:ext cx="1031459" cy="1031459"/>
            </a:xfrm>
            <a:prstGeom prst="flowChartDecision">
              <a:avLst/>
            </a:prstGeom>
            <a:gradFill flip="none" rotWithShape="1">
              <a:gsLst>
                <a:gs pos="35000">
                  <a:srgbClr val="09AEC4"/>
                </a:gs>
                <a:gs pos="100000">
                  <a:srgbClr val="45C87C"/>
                </a:gs>
              </a:gsLst>
              <a:lin ang="18900000" scaled="1"/>
              <a:tileRect/>
            </a:gra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9174" tIns="34587" rIns="69174" bIns="34587"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93"/>
            <p:cNvSpPr txBox="1"/>
            <p:nvPr/>
          </p:nvSpPr>
          <p:spPr>
            <a:xfrm>
              <a:off x="1460606" y="2246317"/>
              <a:ext cx="660676" cy="300682"/>
            </a:xfrm>
            <a:prstGeom prst="rect">
              <a:avLst/>
            </a:prstGeom>
            <a:noFill/>
          </p:spPr>
          <p:txBody>
            <a:bodyPr wrap="none" lIns="69174" tIns="34587" rIns="69174" bIns="34587" rtlCol="0">
              <a:spAutoFit/>
            </a:bodyPr>
            <a:lstStyle/>
            <a:p>
              <a:r>
                <a:rPr lang="en-US" altLang="zh-CN" sz="1500" b="1" dirty="0">
                  <a:solidFill>
                    <a:srgbClr val="09AE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TITLE</a:t>
              </a:r>
              <a:endParaRPr lang="zh-CN" altLang="en-US" sz="1500" b="1" dirty="0">
                <a:solidFill>
                  <a:srgbClr val="09AEC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67911" y="1125238"/>
              <a:ext cx="4278199" cy="531514"/>
            </a:xfrm>
            <a:prstGeom prst="rect">
              <a:avLst/>
            </a:prstGeom>
            <a:noFill/>
          </p:spPr>
          <p:txBody>
            <a:bodyPr wrap="square" lIns="69174" tIns="34587" rIns="69174" bIns="34587" rtlCol="0">
              <a:spAutoFit/>
            </a:bodyPr>
            <a:lstStyle/>
            <a:p>
              <a:r>
                <a:rPr lang="ru-RU" sz="1000" b="1" dirty="0" smtClean="0"/>
                <a:t>Приказ Министерства здравоохранения РФ от 15 марта 2022 г. N 168н</a:t>
              </a:r>
              <a:r>
                <a:rPr lang="ru-RU" sz="1000" dirty="0" smtClean="0"/>
                <a:t/>
              </a:r>
              <a:br>
                <a:rPr lang="ru-RU" sz="1000" dirty="0" smtClean="0"/>
              </a:br>
              <a:r>
                <a:rPr lang="ru-RU" sz="1000" b="1" dirty="0" smtClean="0"/>
                <a:t>"Об утверждении порядка проведения диспансерного наблюдения за взрослыми"</a:t>
              </a:r>
              <a:endParaRPr lang="ru-RU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TextBox 39"/>
            <p:cNvSpPr txBox="1"/>
            <p:nvPr/>
          </p:nvSpPr>
          <p:spPr>
            <a:xfrm>
              <a:off x="3667911" y="1696742"/>
              <a:ext cx="4349637" cy="377626"/>
            </a:xfrm>
            <a:prstGeom prst="rect">
              <a:avLst/>
            </a:prstGeom>
            <a:noFill/>
          </p:spPr>
          <p:txBody>
            <a:bodyPr wrap="square" lIns="69174" tIns="34587" rIns="69174" bIns="34587" rtlCol="0">
              <a:spAutoFit/>
            </a:bodyPr>
            <a:lstStyle/>
            <a:p>
              <a:r>
                <a:rPr lang="ru-RU" sz="1000" b="1" dirty="0" smtClean="0">
                  <a:latin typeface="Times New Roman" pitchFamily="18" charset="0"/>
                  <a:cs typeface="Times New Roman" pitchFamily="18" charset="0"/>
                </a:rPr>
                <a:t>Об утверждении Порядка направления граждан на прохождение углубленной </a:t>
              </a:r>
              <a:r>
                <a:rPr lang="ru-RU" sz="1000" b="1" dirty="0" err="1" smtClean="0">
                  <a:latin typeface="Times New Roman" pitchFamily="18" charset="0"/>
                  <a:cs typeface="Times New Roman" pitchFamily="18" charset="0"/>
                </a:rPr>
                <a:t>диспансеризации</a:t>
              </a:r>
              <a:r>
                <a:rPr lang="ru-RU" sz="1000" dirty="0" err="1" smtClean="0">
                  <a:latin typeface="Times New Roman" pitchFamily="18" charset="0"/>
                  <a:cs typeface="Times New Roman" pitchFamily="18" charset="0"/>
                </a:rPr>
                <a:t>№</a:t>
              </a:r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b="1" dirty="0" smtClean="0">
                  <a:latin typeface="Times New Roman" pitchFamily="18" charset="0"/>
                  <a:cs typeface="Times New Roman" pitchFamily="18" charset="0"/>
                </a:rPr>
                <a:t>698н 1 июля 2021 года</a:t>
              </a:r>
            </a:p>
          </p:txBody>
        </p:sp>
        <p:cxnSp>
          <p:nvCxnSpPr>
            <p:cNvPr id="17" name="直接连接符 10"/>
            <p:cNvCxnSpPr/>
            <p:nvPr/>
          </p:nvCxnSpPr>
          <p:spPr>
            <a:xfrm>
              <a:off x="3721918" y="1737402"/>
              <a:ext cx="452633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1"/>
            <p:cNvCxnSpPr/>
            <p:nvPr/>
          </p:nvCxnSpPr>
          <p:spPr>
            <a:xfrm>
              <a:off x="3721918" y="2237743"/>
              <a:ext cx="452633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2"/>
            <p:cNvCxnSpPr/>
            <p:nvPr/>
          </p:nvCxnSpPr>
          <p:spPr>
            <a:xfrm>
              <a:off x="3721918" y="2762883"/>
              <a:ext cx="452633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3"/>
            <p:cNvCxnSpPr/>
            <p:nvPr/>
          </p:nvCxnSpPr>
          <p:spPr>
            <a:xfrm>
              <a:off x="3721918" y="3236660"/>
              <a:ext cx="452633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14"/>
            <p:cNvCxnSpPr/>
            <p:nvPr/>
          </p:nvCxnSpPr>
          <p:spPr>
            <a:xfrm>
              <a:off x="3721918" y="3730157"/>
              <a:ext cx="452633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15"/>
            <p:cNvGrpSpPr/>
            <p:nvPr/>
          </p:nvGrpSpPr>
          <p:grpSpPr>
            <a:xfrm>
              <a:off x="3077845" y="1268018"/>
              <a:ext cx="439229" cy="493496"/>
              <a:chOff x="4231809" y="1009798"/>
              <a:chExt cx="585639" cy="657995"/>
            </a:xfrm>
          </p:grpSpPr>
          <p:grpSp>
            <p:nvGrpSpPr>
              <p:cNvPr id="43" name="组合 16"/>
              <p:cNvGrpSpPr/>
              <p:nvPr/>
            </p:nvGrpSpPr>
            <p:grpSpPr>
              <a:xfrm>
                <a:off x="4231809" y="1009798"/>
                <a:ext cx="570731" cy="657995"/>
                <a:chOff x="4067944" y="489262"/>
                <a:chExt cx="1375279" cy="1585559"/>
              </a:xfrm>
            </p:grpSpPr>
            <p:sp>
              <p:nvSpPr>
                <p:cNvPr id="45" name="Flowchart: Decision 78"/>
                <p:cNvSpPr/>
                <p:nvPr/>
              </p:nvSpPr>
              <p:spPr>
                <a:xfrm>
                  <a:off x="4067944" y="489262"/>
                  <a:ext cx="1375279" cy="1375279"/>
                </a:xfrm>
                <a:prstGeom prst="flowChartDecision">
                  <a:avLst/>
                </a:prstGeom>
                <a:gradFill>
                  <a:gsLst>
                    <a:gs pos="35000">
                      <a:srgbClr val="09AEC4"/>
                    </a:gs>
                    <a:gs pos="100000">
                      <a:srgbClr val="45C87C"/>
                    </a:gs>
                  </a:gsLst>
                  <a:lin ang="18900000" scaled="1"/>
                </a:gradFill>
                <a:ln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  <p:sp>
              <p:nvSpPr>
                <p:cNvPr id="46" name="Flowchart: Decision 79"/>
                <p:cNvSpPr/>
                <p:nvPr/>
              </p:nvSpPr>
              <p:spPr>
                <a:xfrm>
                  <a:off x="4067944" y="699542"/>
                  <a:ext cx="1375279" cy="1375279"/>
                </a:xfrm>
                <a:prstGeom prst="flowChartDecisi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>
                    <a:solidFill>
                      <a:srgbClr val="09AEC4"/>
                    </a:solidFill>
                  </a:endParaRPr>
                </a:p>
              </p:txBody>
            </p:sp>
          </p:grpSp>
          <p:sp>
            <p:nvSpPr>
              <p:cNvPr id="44" name="TextBox 12"/>
              <p:cNvSpPr txBox="1"/>
              <p:nvPr/>
            </p:nvSpPr>
            <p:spPr>
              <a:xfrm>
                <a:off x="4310472" y="1151467"/>
                <a:ext cx="5069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>
                    <a:solidFill>
                      <a:srgbClr val="09AEC4"/>
                    </a:solidFill>
                  </a:rPr>
                  <a:t>01</a:t>
                </a:r>
                <a:endParaRPr lang="zh-CN" altLang="en-US" sz="1500" b="1" dirty="0">
                  <a:solidFill>
                    <a:srgbClr val="09AEC4"/>
                  </a:solidFill>
                </a:endParaRPr>
              </a:p>
            </p:txBody>
          </p:sp>
        </p:grpSp>
        <p:grpSp>
          <p:nvGrpSpPr>
            <p:cNvPr id="23" name="组合 20"/>
            <p:cNvGrpSpPr/>
            <p:nvPr/>
          </p:nvGrpSpPr>
          <p:grpSpPr>
            <a:xfrm>
              <a:off x="3077845" y="1779967"/>
              <a:ext cx="439229" cy="493496"/>
              <a:chOff x="4231809" y="1692397"/>
              <a:chExt cx="585639" cy="657995"/>
            </a:xfrm>
          </p:grpSpPr>
          <p:grpSp>
            <p:nvGrpSpPr>
              <p:cNvPr id="39" name="组合 21"/>
              <p:cNvGrpSpPr/>
              <p:nvPr/>
            </p:nvGrpSpPr>
            <p:grpSpPr>
              <a:xfrm>
                <a:off x="4231809" y="1692397"/>
                <a:ext cx="570731" cy="657995"/>
                <a:chOff x="4067944" y="489262"/>
                <a:chExt cx="1375279" cy="1585559"/>
              </a:xfrm>
            </p:grpSpPr>
            <p:sp>
              <p:nvSpPr>
                <p:cNvPr id="41" name="Flowchart: Decision 78"/>
                <p:cNvSpPr/>
                <p:nvPr/>
              </p:nvSpPr>
              <p:spPr>
                <a:xfrm>
                  <a:off x="4067944" y="489262"/>
                  <a:ext cx="1375279" cy="1375279"/>
                </a:xfrm>
                <a:prstGeom prst="flowChartDecision">
                  <a:avLst/>
                </a:prstGeom>
                <a:gradFill>
                  <a:gsLst>
                    <a:gs pos="35000">
                      <a:srgbClr val="09AEC4"/>
                    </a:gs>
                    <a:gs pos="100000">
                      <a:srgbClr val="45C87C"/>
                    </a:gs>
                  </a:gsLst>
                  <a:lin ang="18900000" scaled="1"/>
                </a:gradFill>
                <a:ln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  <p:sp>
              <p:nvSpPr>
                <p:cNvPr id="42" name="Flowchart: Decision 79"/>
                <p:cNvSpPr/>
                <p:nvPr/>
              </p:nvSpPr>
              <p:spPr>
                <a:xfrm>
                  <a:off x="4067944" y="699542"/>
                  <a:ext cx="1375279" cy="1375279"/>
                </a:xfrm>
                <a:prstGeom prst="flowChartDecisi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</p:grpSp>
          <p:sp>
            <p:nvSpPr>
              <p:cNvPr id="40" name="TextBox 61"/>
              <p:cNvSpPr txBox="1"/>
              <p:nvPr/>
            </p:nvSpPr>
            <p:spPr>
              <a:xfrm>
                <a:off x="4310472" y="1855545"/>
                <a:ext cx="5069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>
                    <a:solidFill>
                      <a:srgbClr val="09AEC4"/>
                    </a:solidFill>
                  </a:rPr>
                  <a:t>02</a:t>
                </a:r>
                <a:endParaRPr lang="zh-CN" altLang="en-US" sz="1500" b="1" dirty="0">
                  <a:solidFill>
                    <a:srgbClr val="09AEC4"/>
                  </a:solidFill>
                </a:endParaRPr>
              </a:p>
            </p:txBody>
          </p:sp>
        </p:grpSp>
        <p:grpSp>
          <p:nvGrpSpPr>
            <p:cNvPr id="24" name="组合 25"/>
            <p:cNvGrpSpPr/>
            <p:nvPr/>
          </p:nvGrpSpPr>
          <p:grpSpPr>
            <a:xfrm>
              <a:off x="3077845" y="2285388"/>
              <a:ext cx="439229" cy="493496"/>
              <a:chOff x="4231809" y="2366292"/>
              <a:chExt cx="585639" cy="657995"/>
            </a:xfrm>
          </p:grpSpPr>
          <p:grpSp>
            <p:nvGrpSpPr>
              <p:cNvPr id="35" name="组合 26"/>
              <p:cNvGrpSpPr/>
              <p:nvPr/>
            </p:nvGrpSpPr>
            <p:grpSpPr>
              <a:xfrm>
                <a:off x="4231809" y="2366292"/>
                <a:ext cx="570731" cy="657995"/>
                <a:chOff x="4067944" y="489262"/>
                <a:chExt cx="1375279" cy="1585559"/>
              </a:xfrm>
            </p:grpSpPr>
            <p:sp>
              <p:nvSpPr>
                <p:cNvPr id="37" name="Flowchart: Decision 78"/>
                <p:cNvSpPr/>
                <p:nvPr/>
              </p:nvSpPr>
              <p:spPr>
                <a:xfrm>
                  <a:off x="4067944" y="489262"/>
                  <a:ext cx="1375279" cy="1375279"/>
                </a:xfrm>
                <a:prstGeom prst="flowChartDecision">
                  <a:avLst/>
                </a:prstGeom>
                <a:gradFill>
                  <a:gsLst>
                    <a:gs pos="35000">
                      <a:srgbClr val="09AEC4"/>
                    </a:gs>
                    <a:gs pos="100000">
                      <a:srgbClr val="45C87C"/>
                    </a:gs>
                  </a:gsLst>
                  <a:lin ang="18900000" scaled="1"/>
                </a:gradFill>
                <a:ln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  <p:sp>
              <p:nvSpPr>
                <p:cNvPr id="38" name="Flowchart: Decision 79"/>
                <p:cNvSpPr/>
                <p:nvPr/>
              </p:nvSpPr>
              <p:spPr>
                <a:xfrm>
                  <a:off x="4067944" y="699542"/>
                  <a:ext cx="1375279" cy="1375279"/>
                </a:xfrm>
                <a:prstGeom prst="flowChartDecisi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</p:grpSp>
          <p:sp>
            <p:nvSpPr>
              <p:cNvPr id="36" name="TextBox 63"/>
              <p:cNvSpPr txBox="1"/>
              <p:nvPr/>
            </p:nvSpPr>
            <p:spPr>
              <a:xfrm>
                <a:off x="4310472" y="2531445"/>
                <a:ext cx="5069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>
                    <a:solidFill>
                      <a:srgbClr val="09AEC4"/>
                    </a:solidFill>
                  </a:rPr>
                  <a:t>03</a:t>
                </a:r>
                <a:endParaRPr lang="zh-CN" altLang="en-US" sz="1500" b="1" dirty="0">
                  <a:solidFill>
                    <a:srgbClr val="09AEC4"/>
                  </a:solidFill>
                </a:endParaRPr>
              </a:p>
            </p:txBody>
          </p:sp>
        </p:grpSp>
        <p:grpSp>
          <p:nvGrpSpPr>
            <p:cNvPr id="25" name="组合 30"/>
            <p:cNvGrpSpPr/>
            <p:nvPr/>
          </p:nvGrpSpPr>
          <p:grpSpPr>
            <a:xfrm>
              <a:off x="3077845" y="2778885"/>
              <a:ext cx="439229" cy="493496"/>
              <a:chOff x="4231809" y="3024287"/>
              <a:chExt cx="585639" cy="657995"/>
            </a:xfrm>
          </p:grpSpPr>
          <p:grpSp>
            <p:nvGrpSpPr>
              <p:cNvPr id="31" name="组合 31"/>
              <p:cNvGrpSpPr/>
              <p:nvPr/>
            </p:nvGrpSpPr>
            <p:grpSpPr>
              <a:xfrm>
                <a:off x="4231809" y="3024287"/>
                <a:ext cx="570731" cy="657995"/>
                <a:chOff x="4067944" y="489262"/>
                <a:chExt cx="1375279" cy="1585559"/>
              </a:xfrm>
            </p:grpSpPr>
            <p:sp>
              <p:nvSpPr>
                <p:cNvPr id="33" name="Flowchart: Decision 78"/>
                <p:cNvSpPr/>
                <p:nvPr/>
              </p:nvSpPr>
              <p:spPr>
                <a:xfrm>
                  <a:off x="4067944" y="489262"/>
                  <a:ext cx="1375279" cy="1375279"/>
                </a:xfrm>
                <a:prstGeom prst="flowChartDecision">
                  <a:avLst/>
                </a:prstGeom>
                <a:gradFill>
                  <a:gsLst>
                    <a:gs pos="35000">
                      <a:srgbClr val="09AEC4"/>
                    </a:gs>
                    <a:gs pos="100000">
                      <a:srgbClr val="45C87C"/>
                    </a:gs>
                  </a:gsLst>
                  <a:lin ang="18900000" scaled="1"/>
                </a:gradFill>
                <a:ln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  <p:sp>
              <p:nvSpPr>
                <p:cNvPr id="34" name="Flowchart: Decision 79"/>
                <p:cNvSpPr/>
                <p:nvPr/>
              </p:nvSpPr>
              <p:spPr>
                <a:xfrm>
                  <a:off x="4067944" y="699542"/>
                  <a:ext cx="1375279" cy="1375279"/>
                </a:xfrm>
                <a:prstGeom prst="flowChartDecisi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</p:grpSp>
          <p:sp>
            <p:nvSpPr>
              <p:cNvPr id="32" name="TextBox 64"/>
              <p:cNvSpPr txBox="1"/>
              <p:nvPr/>
            </p:nvSpPr>
            <p:spPr>
              <a:xfrm>
                <a:off x="4310472" y="3180686"/>
                <a:ext cx="5069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>
                    <a:solidFill>
                      <a:srgbClr val="09AEC4"/>
                    </a:solidFill>
                  </a:rPr>
                  <a:t>04</a:t>
                </a:r>
                <a:endParaRPr lang="zh-CN" altLang="en-US" sz="1500" b="1" dirty="0">
                  <a:solidFill>
                    <a:srgbClr val="09AEC4"/>
                  </a:solidFill>
                </a:endParaRPr>
              </a:p>
            </p:txBody>
          </p:sp>
        </p:grpSp>
        <p:grpSp>
          <p:nvGrpSpPr>
            <p:cNvPr id="26" name="组合 35"/>
            <p:cNvGrpSpPr/>
            <p:nvPr/>
          </p:nvGrpSpPr>
          <p:grpSpPr>
            <a:xfrm>
              <a:off x="3077845" y="3272380"/>
              <a:ext cx="439229" cy="493496"/>
              <a:chOff x="4231809" y="3682282"/>
              <a:chExt cx="585639" cy="657995"/>
            </a:xfrm>
          </p:grpSpPr>
          <p:grpSp>
            <p:nvGrpSpPr>
              <p:cNvPr id="27" name="组合 36"/>
              <p:cNvGrpSpPr/>
              <p:nvPr/>
            </p:nvGrpSpPr>
            <p:grpSpPr>
              <a:xfrm>
                <a:off x="4231809" y="3682282"/>
                <a:ext cx="570731" cy="657995"/>
                <a:chOff x="4067944" y="489262"/>
                <a:chExt cx="1375279" cy="1585559"/>
              </a:xfrm>
            </p:grpSpPr>
            <p:sp>
              <p:nvSpPr>
                <p:cNvPr id="29" name="Flowchart: Decision 78"/>
                <p:cNvSpPr/>
                <p:nvPr/>
              </p:nvSpPr>
              <p:spPr>
                <a:xfrm>
                  <a:off x="4067944" y="489262"/>
                  <a:ext cx="1375279" cy="1375279"/>
                </a:xfrm>
                <a:prstGeom prst="flowChartDecision">
                  <a:avLst/>
                </a:prstGeom>
                <a:gradFill>
                  <a:gsLst>
                    <a:gs pos="35000">
                      <a:srgbClr val="09AEC4"/>
                    </a:gs>
                    <a:gs pos="100000">
                      <a:srgbClr val="45C87C"/>
                    </a:gs>
                  </a:gsLst>
                  <a:lin ang="18900000" scaled="1"/>
                </a:gradFill>
                <a:ln>
                  <a:noFill/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  <p:sp>
              <p:nvSpPr>
                <p:cNvPr id="30" name="Flowchart: Decision 79"/>
                <p:cNvSpPr/>
                <p:nvPr/>
              </p:nvSpPr>
              <p:spPr>
                <a:xfrm>
                  <a:off x="4067944" y="699542"/>
                  <a:ext cx="1375279" cy="1375279"/>
                </a:xfrm>
                <a:prstGeom prst="flowChartDecisi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rgbClr val="09AEC4"/>
                    </a:solidFill>
                  </a:endParaRPr>
                </a:p>
              </p:txBody>
            </p:sp>
          </p:grpSp>
          <p:sp>
            <p:nvSpPr>
              <p:cNvPr id="28" name="TextBox 65"/>
              <p:cNvSpPr txBox="1"/>
              <p:nvPr/>
            </p:nvSpPr>
            <p:spPr>
              <a:xfrm>
                <a:off x="4310472" y="3838681"/>
                <a:ext cx="50697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500" b="1" dirty="0">
                    <a:solidFill>
                      <a:srgbClr val="09AEC4"/>
                    </a:solidFill>
                  </a:rPr>
                  <a:t>05</a:t>
                </a:r>
                <a:endParaRPr lang="zh-CN" altLang="en-US" sz="1500" b="1" dirty="0">
                  <a:solidFill>
                    <a:srgbClr val="09AEC4"/>
                  </a:solidFill>
                </a:endParaRPr>
              </a:p>
            </p:txBody>
          </p:sp>
        </p:grpSp>
      </p:grpSp>
      <p:sp>
        <p:nvSpPr>
          <p:cNvPr id="49" name="Прямоугольник 48"/>
          <p:cNvSpPr/>
          <p:nvPr/>
        </p:nvSpPr>
        <p:spPr>
          <a:xfrm>
            <a:off x="3214678" y="2571750"/>
            <a:ext cx="54292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95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5 -0.47408 C -0.47187 -0.46574 -0.46892 -0.45957 -0.46562 -0.45185 C -0.46094 -0.44136 -0.45937 -0.43334 -0.45312 -0.42593 C -0.45191 -0.41914 -0.44444 -0.40618 -0.44062 -0.40371 C -0.43455 -0.3929 -0.42604 -0.37963 -0.41771 -0.37593 C -0.41146 -0.3676 -0.40451 -0.36389 -0.39687 -0.36111 C -0.37916 -0.34537 -0.3526 -0.34167 -0.33333 -0.34074 C -0.27552 -0.33889 -0.21736 -0.33827 -0.15937 -0.33704 C -0.14479 -0.33334 -0.12986 -0.33056 -0.11562 -0.32408 C -0.11111 -0.31883 -0.10521 -0.31605 -0.1 -0.31297 C -0.09479 -0.30371 -0.08958 -0.29445 -0.08437 -0.28519 C -0.0809 -0.27902 -0.07969 -0.27099 -0.07604 -0.26482 C -0.07587 -0.26235 -0.07587 -0.25957 -0.075 -0.25741 C -0.07413 -0.2534 -0.07083 -0.2463 -0.07083 -0.2463 C -0.06979 -0.23889 -0.06996 -0.23827 -0.06771 -0.23148 C -0.06666 -0.22778 -0.06354 -0.22037 -0.06354 -0.22037 C -0.06215 -0.21081 -0.05937 -0.20093 -0.05625 -0.1926 C -0.05434 -0.18766 -0.05017 -0.17778 -0.05017 -0.17778 C -0.04635 -0.15895 -0.03941 -0.14136 -0.03541 -0.12223 C -0.0316 -0.10432 -0.02847 -0.08488 -0.025 -0.06667 C -0.02413 -0.06235 -0.02205 -0.05957 -0.02083 -0.05556 C -0.01788 -0.04506 -0.01406 -0.03581 -0.01041 -0.02593 C -0.00746 -0.01729 -0.00503 -0.00895 5.55556E-7 -2.46914E-7 " pathEditMode="relative" ptsTypes="ffffffffffffffffffffffA">
                                      <p:cBhvr>
                                        <p:cTn id="11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7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583" y="4511711"/>
            <a:ext cx="9073417" cy="408413"/>
            <a:chOff x="205740" y="4457700"/>
            <a:chExt cx="11862434" cy="531851"/>
          </a:xfrm>
        </p:grpSpPr>
        <p:pic>
          <p:nvPicPr>
            <p:cNvPr id="4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1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70583" y="51470"/>
            <a:ext cx="8965913" cy="648072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КАРТА ТЕКУЩЕГО СОСТОЯНИЯ ПРОЦЕССА</a:t>
            </a:r>
            <a:b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лиц с гипертонической болезнью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3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7122" y="216992"/>
            <a:ext cx="133991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28.07.2024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062800" y="586324"/>
            <a:ext cx="207556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(дата картирования)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4112768"/>
            <a:ext cx="426110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Время протекания процесса (ВПП) = </a:t>
            </a:r>
            <a:r>
              <a:rPr lang="ru-RU" dirty="0" smtClean="0"/>
              <a:t>72 часа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00034" y="1000114"/>
            <a:ext cx="50006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1000114"/>
            <a:ext cx="571504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Запись на прием к терапевту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28794" y="1071552"/>
            <a:ext cx="857256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Регистратура поликлиники поиска амбулаторной карта пациента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71802" y="1071552"/>
            <a:ext cx="642942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Осмотр амбулаторной карты медицинской сестрой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00496" y="1071552"/>
            <a:ext cx="642942" cy="1357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осмотра перед диспансерным наблюдением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29190" y="1071552"/>
            <a:ext cx="642942" cy="17145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результатов анализов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1071552"/>
            <a:ext cx="642942" cy="1785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рекомендации по результатам диспансерного наблюдения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1071552"/>
            <a:ext cx="785818" cy="1785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рекомендации по результатам диспансерного наблюдения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072462" y="1071552"/>
            <a:ext cx="571504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10800000" flipH="1">
            <a:off x="1000100" y="1214428"/>
            <a:ext cx="214314" cy="571504"/>
          </a:xfrm>
          <a:prstGeom prst="rightArrow">
            <a:avLst>
              <a:gd name="adj1" fmla="val 100000"/>
              <a:gd name="adj2" fmla="val 79743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1714480" y="1428742"/>
            <a:ext cx="216594" cy="288032"/>
          </a:xfrm>
          <a:prstGeom prst="rightArrow">
            <a:avLst>
              <a:gd name="adj1" fmla="val 52911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2786050" y="157161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3714744" y="16430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4643438" y="16430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5643570" y="1714494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6643702" y="1714494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7786710" y="1357304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42910" y="2987248"/>
            <a:ext cx="41434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1. Нет клинических рекомендация на рабочих местах </a:t>
            </a:r>
            <a:endParaRPr lang="ru-RU" sz="1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3286130"/>
            <a:ext cx="41434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2.Недостаточная укомплектованность терапевтами</a:t>
            </a:r>
            <a:endParaRPr lang="ru-RU" sz="1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14348" y="3643320"/>
            <a:ext cx="41434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3 .Высокая нагрузка  у терапевтов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00034" y="3929072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4 .  Длительное ожидание обследования </a:t>
            </a:r>
          </a:p>
          <a:p>
            <a:r>
              <a:rPr lang="ru-RU" sz="1200" dirty="0" smtClean="0"/>
              <a:t>перед диспансерным наблюдением</a:t>
            </a:r>
            <a:endParaRPr lang="ru-RU" sz="12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143504" y="3071817"/>
            <a:ext cx="342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5. Неудовлетворенность пациентов  в  работе поликлиники</a:t>
            </a:r>
            <a:endParaRPr lang="ru-RU" sz="1200" dirty="0"/>
          </a:p>
        </p:txBody>
      </p:sp>
      <p:sp>
        <p:nvSpPr>
          <p:cNvPr id="40" name="Пятно 1 39"/>
          <p:cNvSpPr/>
          <p:nvPr/>
        </p:nvSpPr>
        <p:spPr>
          <a:xfrm>
            <a:off x="4214810" y="2500313"/>
            <a:ext cx="500065" cy="285751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1" name="Пятно 1 40"/>
          <p:cNvSpPr/>
          <p:nvPr/>
        </p:nvSpPr>
        <p:spPr>
          <a:xfrm>
            <a:off x="2214545" y="2214561"/>
            <a:ext cx="357191" cy="571504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2" name="Пятно 1 41"/>
          <p:cNvSpPr/>
          <p:nvPr/>
        </p:nvSpPr>
        <p:spPr>
          <a:xfrm>
            <a:off x="2143108" y="642925"/>
            <a:ext cx="500066" cy="357189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3" name="Пятно 1 42"/>
          <p:cNvSpPr/>
          <p:nvPr/>
        </p:nvSpPr>
        <p:spPr>
          <a:xfrm rot="195024">
            <a:off x="5143880" y="2785136"/>
            <a:ext cx="387109" cy="28529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4" name="Пятно 1 43"/>
          <p:cNvSpPr/>
          <p:nvPr/>
        </p:nvSpPr>
        <p:spPr>
          <a:xfrm flipH="1">
            <a:off x="8215338" y="1785933"/>
            <a:ext cx="285752" cy="428627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314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85402"/>
            <a:ext cx="7215238" cy="430164"/>
          </a:xfrm>
        </p:spPr>
        <p:txBody>
          <a:bodyPr>
            <a:normAutofit fontScale="90000"/>
          </a:bodyPr>
          <a:lstStyle/>
          <a:p>
            <a:r>
              <a:rPr lang="ru-RU" sz="1700" dirty="0">
                <a:latin typeface="+mn-lt"/>
              </a:rPr>
              <a:t>Процесс </a:t>
            </a:r>
            <a:r>
              <a:rPr lang="ru-RU" sz="1700" dirty="0" smtClean="0">
                <a:latin typeface="+mn-lt"/>
              </a:rPr>
              <a:t>«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лиц с гипертонической болезнью</a:t>
            </a:r>
            <a:r>
              <a:rPr lang="ru-RU" sz="1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»</a:t>
            </a:r>
            <a:endParaRPr lang="ru-RU" sz="1700" dirty="0">
              <a:latin typeface="+mn-lt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49740" y="2841780"/>
            <a:ext cx="6979237" cy="1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447960" y="1761660"/>
            <a:ext cx="11299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242621" y="1756810"/>
            <a:ext cx="11299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04344" y="1756810"/>
            <a:ext cx="11299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315023" y="2841780"/>
            <a:ext cx="1262910" cy="113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043215" y="2841780"/>
            <a:ext cx="1262910" cy="113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755121" y="2842972"/>
            <a:ext cx="1262910" cy="113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17396" y="4083918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 err="1">
                <a:solidFill>
                  <a:schemeClr val="accent5">
                    <a:lumMod val="75000"/>
                  </a:schemeClr>
                </a:solidFill>
              </a:rPr>
              <a:t>окр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. среда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35313" y="4090206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оборудование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189804" y="4096494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материалы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022310" y="1437624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медперсонал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35313" y="1423468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пациент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3865" y="1423468"/>
            <a:ext cx="1429082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информация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303158" y="1653648"/>
            <a:ext cx="1927599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Причина</a:t>
            </a:r>
            <a:endParaRPr lang="ru-RU" sz="9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170220" y="1983972"/>
            <a:ext cx="1927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831944" y="1545636"/>
            <a:ext cx="1462316" cy="43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499599" y="1342652"/>
            <a:ext cx="1909092" cy="188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Причина</a:t>
            </a:r>
            <a:endParaRPr lang="ru-RU" sz="9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526544" y="2098272"/>
            <a:ext cx="2302433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Причина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618885" y="2428596"/>
            <a:ext cx="1927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022311" y="1933110"/>
            <a:ext cx="1055142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Высокая загруженность</a:t>
            </a:r>
            <a:endParaRPr lang="ru-RU" sz="9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113654" y="2263434"/>
            <a:ext cx="128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920581" y="2506606"/>
            <a:ext cx="2302433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Причина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266958" y="2428596"/>
            <a:ext cx="410803" cy="143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112650" y="1815961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/>
              <a:t>лень</a:t>
            </a:r>
            <a:endParaRPr lang="ru-RU" sz="9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214546" y="2000246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Нет желания проводить время в очереди</a:t>
            </a:r>
            <a:endParaRPr lang="ru-RU" sz="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9824" y="2296870"/>
            <a:ext cx="1288073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5588" y="2074400"/>
            <a:ext cx="1288073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Прямоугольник 43"/>
          <p:cNvSpPr/>
          <p:nvPr/>
        </p:nvSpPr>
        <p:spPr>
          <a:xfrm>
            <a:off x="2511463" y="2341444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Высокий ритм жизни</a:t>
            </a:r>
            <a:endParaRPr lang="ru-RU" sz="9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901228" y="2715734"/>
            <a:ext cx="128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20972" y="2115785"/>
            <a:ext cx="128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01668" y="1767948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Не заинтересованность своим здоровьем</a:t>
            </a:r>
            <a:endParaRPr lang="ru-RU" sz="900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853524" y="2564147"/>
            <a:ext cx="128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09635" y="2177572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Просмотр легкого </a:t>
            </a:r>
            <a:r>
              <a:rPr lang="ru-RU" sz="900" dirty="0" err="1" smtClean="0">
                <a:solidFill>
                  <a:schemeClr val="tx1"/>
                </a:solidFill>
              </a:rPr>
              <a:t>контента</a:t>
            </a:r>
            <a:endParaRPr lang="ru-RU" sz="9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851527" y="3078519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Причина</a:t>
            </a:r>
            <a:endParaRPr lang="ru-RU" sz="90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5451392" y="3410035"/>
            <a:ext cx="1927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5451392" y="3523143"/>
            <a:ext cx="1696278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Причина</a:t>
            </a:r>
            <a:endParaRPr lang="ru-RU" sz="9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004274" y="3076056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Нет раздаточного материала на рабочем месте </a:t>
            </a:r>
            <a:endParaRPr lang="ru-RU" sz="9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912637" y="3853467"/>
            <a:ext cx="1927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598946" y="3516120"/>
            <a:ext cx="13136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517396" y="3042446"/>
            <a:ext cx="1296144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Нет причин заботиться о  своем здоровье</a:t>
            </a:r>
            <a:endParaRPr lang="ru-RU" sz="9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828978" y="2571750"/>
            <a:ext cx="1294254" cy="6378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dirty="0" smtClean="0"/>
              <a:t>Высокая смертность от БСК</a:t>
            </a:r>
            <a:endParaRPr lang="ru-RU" sz="1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4517881" y="2671768"/>
            <a:ext cx="128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4113654" y="2322437"/>
            <a:ext cx="1342716" cy="330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Низкая заинтересованность в результате</a:t>
            </a:r>
            <a:endParaRPr lang="ru-RU" sz="900" dirty="0"/>
          </a:p>
        </p:txBody>
      </p:sp>
      <p:grpSp>
        <p:nvGrpSpPr>
          <p:cNvPr id="61" name="Группа 60"/>
          <p:cNvGrpSpPr/>
          <p:nvPr/>
        </p:nvGrpSpPr>
        <p:grpSpPr>
          <a:xfrm>
            <a:off x="82867" y="4629151"/>
            <a:ext cx="8896826" cy="398888"/>
            <a:chOff x="205740" y="4457700"/>
            <a:chExt cx="11862434" cy="531851"/>
          </a:xfrm>
        </p:grpSpPr>
        <p:pic>
          <p:nvPicPr>
            <p:cNvPr id="62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2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56" name="Заголовок 1"/>
          <p:cNvSpPr txBox="1">
            <a:spLocks/>
          </p:cNvSpPr>
          <p:nvPr/>
        </p:nvSpPr>
        <p:spPr>
          <a:xfrm>
            <a:off x="70583" y="51470"/>
            <a:ext cx="8965913" cy="43204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ДИАГРАММА ИСИКАВА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2214546" y="3125748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/>
              <a:t>Очереди на обследования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xmlns="" val="325552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85402"/>
            <a:ext cx="7643866" cy="300398"/>
          </a:xfrm>
        </p:spPr>
        <p:txBody>
          <a:bodyPr>
            <a:normAutofit fontScale="90000"/>
          </a:bodyPr>
          <a:lstStyle/>
          <a:p>
            <a:r>
              <a:rPr lang="ru-RU" sz="1700" dirty="0">
                <a:latin typeface="+mn-lt"/>
              </a:rPr>
              <a:t>Процесс </a:t>
            </a:r>
            <a:r>
              <a:rPr lang="ru-RU" sz="1700" dirty="0" smtClean="0">
                <a:latin typeface="+mn-lt"/>
              </a:rPr>
              <a:t>«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Совершенствование проведения диспансерного наблюдения лиц с гипертонической болезнью«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РБ МЗ УР</a:t>
            </a:r>
            <a:r>
              <a:rPr lang="ru-RU" sz="17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»</a:t>
            </a:r>
            <a:endParaRPr lang="ru-RU" sz="1700" dirty="0">
              <a:latin typeface="+mn-lt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82867" y="4629151"/>
            <a:ext cx="8896826" cy="398888"/>
            <a:chOff x="205740" y="4457700"/>
            <a:chExt cx="11862434" cy="531851"/>
          </a:xfrm>
        </p:grpSpPr>
        <p:pic>
          <p:nvPicPr>
            <p:cNvPr id="62" name="Picture 2" descr="E:\2019\справки\брендбук\рмиац3 (1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4" t="22185" r="73669" b="21386"/>
            <a:stretch/>
          </p:blipFill>
          <p:spPr bwMode="auto">
            <a:xfrm>
              <a:off x="205740" y="4457700"/>
              <a:ext cx="588599" cy="531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Заголовок 1"/>
            <p:cNvSpPr txBox="1">
              <a:spLocks/>
            </p:cNvSpPr>
            <p:nvPr/>
          </p:nvSpPr>
          <p:spPr bwMode="auto">
            <a:xfrm>
              <a:off x="868679" y="4754880"/>
              <a:ext cx="11199495" cy="171450"/>
            </a:xfrm>
            <a:prstGeom prst="rect">
              <a:avLst/>
            </a:prstGeom>
            <a:solidFill>
              <a:srgbClr val="097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ru-RU" sz="1200" b="1" dirty="0">
                  <a:solidFill>
                    <a:schemeClr val="bg1"/>
                  </a:solidFill>
                  <a:latin typeface="Arial Narrow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УДМУРТИЯ</a:t>
              </a:r>
            </a:p>
          </p:txBody>
        </p:sp>
      </p:grpSp>
      <p:sp>
        <p:nvSpPr>
          <p:cNvPr id="56" name="Заголовок 1"/>
          <p:cNvSpPr txBox="1">
            <a:spLocks/>
          </p:cNvSpPr>
          <p:nvPr/>
        </p:nvSpPr>
        <p:spPr>
          <a:xfrm>
            <a:off x="70583" y="51470"/>
            <a:ext cx="8965913" cy="43204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835004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>
                <a:solidFill>
                  <a:schemeClr val="accent2">
                    <a:lumMod val="75000"/>
                  </a:schemeClr>
                </a:solidFill>
              </a:rPr>
              <a:t>5 ПОЧЕМУ, ПЕСОЧНЫЕ ЧАСЫ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-284990" y="3499650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28662" y="4286262"/>
            <a:ext cx="91440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почему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1643056"/>
            <a:ext cx="157163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следовательно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2071684"/>
            <a:ext cx="207170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Неудовлетворенность пациентов  в  работе поликлиники</a:t>
            </a:r>
            <a:endParaRPr lang="ru-RU" sz="12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3571868" y="2643188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00760" y="2571750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000232" y="3000378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Отсутствие кадров</a:t>
            </a: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500444"/>
            <a:ext cx="212884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Очереди на приеме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500562" y="3000378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Низкая мотивация в работе</a:t>
            </a:r>
            <a:endParaRPr 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715008" y="3571882"/>
            <a:ext cx="248603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Отсутствие дельных консультаций</a:t>
            </a:r>
            <a:endParaRPr lang="ru-RU" sz="1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72264" y="3000378"/>
            <a:ext cx="235745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Высокая нагрузка</a:t>
            </a:r>
            <a:endParaRPr lang="ru-RU" sz="1200" dirty="0"/>
          </a:p>
        </p:txBody>
      </p:sp>
      <p:cxnSp>
        <p:nvCxnSpPr>
          <p:cNvPr id="27" name="Прямая со стрелкой 26"/>
          <p:cNvCxnSpPr>
            <a:stCxn id="20" idx="3"/>
            <a:endCxn id="23" idx="1"/>
          </p:cNvCxnSpPr>
          <p:nvPr/>
        </p:nvCxnSpPr>
        <p:spPr>
          <a:xfrm>
            <a:off x="3857620" y="3178973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3428992" y="3429006"/>
            <a:ext cx="7143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2" idx="3"/>
            <a:endCxn id="24" idx="1"/>
          </p:cNvCxnSpPr>
          <p:nvPr/>
        </p:nvCxnSpPr>
        <p:spPr>
          <a:xfrm>
            <a:off x="5343524" y="3679039"/>
            <a:ext cx="37148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 flipH="1" flipV="1">
            <a:off x="6643702" y="3500444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3" idx="3"/>
            <a:endCxn id="25" idx="1"/>
          </p:cNvCxnSpPr>
          <p:nvPr/>
        </p:nvCxnSpPr>
        <p:spPr>
          <a:xfrm>
            <a:off x="6357950" y="3214692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000496" y="4143386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Нет веры своим врачам</a:t>
            </a:r>
            <a:endParaRPr lang="ru-RU" sz="1200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>
            <a:off x="5036347" y="403622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357422" y="1357304"/>
            <a:ext cx="185738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Вызову СМП</a:t>
            </a:r>
            <a:endParaRPr lang="ru-RU" sz="1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428992" y="1714494"/>
            <a:ext cx="198597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 пойду на прием</a:t>
            </a:r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429124" y="1357304"/>
            <a:ext cx="248603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Лягу на </a:t>
            </a:r>
            <a:r>
              <a:rPr lang="ru-RU" sz="1200" dirty="0" err="1" smtClean="0"/>
              <a:t>стац</a:t>
            </a:r>
            <a:r>
              <a:rPr lang="ru-RU" sz="1200" dirty="0" smtClean="0"/>
              <a:t> лечение</a:t>
            </a:r>
            <a:endParaRPr lang="ru-RU" sz="12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715008" y="1714494"/>
            <a:ext cx="192882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 буду принимать препараты</a:t>
            </a:r>
            <a:endParaRPr lang="ru-RU" sz="12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143768" y="1357304"/>
            <a:ext cx="164307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Пусть капают в вену</a:t>
            </a:r>
            <a:endParaRPr lang="ru-RU" sz="1200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 rot="16200000" flipV="1">
            <a:off x="3714744" y="2000246"/>
            <a:ext cx="14287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6000760" y="2143122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40" idx="3"/>
            <a:endCxn id="42" idx="1"/>
          </p:cNvCxnSpPr>
          <p:nvPr/>
        </p:nvCxnSpPr>
        <p:spPr>
          <a:xfrm>
            <a:off x="4214810" y="1500180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42" idx="3"/>
            <a:endCxn id="44" idx="1"/>
          </p:cNvCxnSpPr>
          <p:nvPr/>
        </p:nvCxnSpPr>
        <p:spPr>
          <a:xfrm>
            <a:off x="6915160" y="1500180"/>
            <a:ext cx="2286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5500694" y="1785932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786182" y="928676"/>
            <a:ext cx="257176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Высокая смертность от БСК</a:t>
            </a:r>
            <a:endParaRPr lang="ru-RU" sz="12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 rot="5400000" flipH="1" flipV="1">
            <a:off x="4393405" y="1321585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43" idx="3"/>
          </p:cNvCxnSpPr>
          <p:nvPr/>
        </p:nvCxnSpPr>
        <p:spPr>
          <a:xfrm flipV="1">
            <a:off x="7643834" y="1714494"/>
            <a:ext cx="285752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41" idx="1"/>
            <a:endCxn id="40" idx="2"/>
          </p:cNvCxnSpPr>
          <p:nvPr/>
        </p:nvCxnSpPr>
        <p:spPr>
          <a:xfrm rot="10800000">
            <a:off x="3286116" y="1643056"/>
            <a:ext cx="14287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766852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1309</Words>
  <Application>Microsoft Office PowerPoint</Application>
  <PresentationFormat>Экран (16:9)</PresentationFormat>
  <Paragraphs>258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БЕРЕЖЛИВОГО ПРОЕКТА «Совершенствование проведения диспансерного наблюдения лиц с гипертонической болезнью«Кизнерская РБ МЗ УР»</vt:lpstr>
      <vt:lpstr>Слайд 2</vt:lpstr>
      <vt:lpstr>Слайд 3</vt:lpstr>
      <vt:lpstr>Слайд 4</vt:lpstr>
      <vt:lpstr>Слайд 5</vt:lpstr>
      <vt:lpstr>Слайд 6</vt:lpstr>
      <vt:lpstr>Слайд 7</vt:lpstr>
      <vt:lpstr>Процесс «Совершенствование проведения диспансерного наблюдения  лиц с гипертонической болезнью»</vt:lpstr>
      <vt:lpstr>Процесс «Совершенствование проведения диспансерного наблюдения лиц с гипертонической болезнью«Кизнерская РБ МЗ УР»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dvshutov@outlook.com</dc:creator>
  <cp:lastModifiedBy>User</cp:lastModifiedBy>
  <cp:revision>56</cp:revision>
  <cp:lastPrinted>2024-01-24T06:17:43Z</cp:lastPrinted>
  <dcterms:created xsi:type="dcterms:W3CDTF">2024-01-21T12:06:40Z</dcterms:created>
  <dcterms:modified xsi:type="dcterms:W3CDTF">2024-09-02T10:58:41Z</dcterms:modified>
</cp:coreProperties>
</file>